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7"/>
  </p:notesMasterIdLst>
  <p:sldIdLst>
    <p:sldId id="260" r:id="rId2"/>
    <p:sldId id="261" r:id="rId3"/>
    <p:sldId id="257" r:id="rId4"/>
    <p:sldId id="258" r:id="rId5"/>
    <p:sldId id="259" r:id="rId6"/>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eil Horning"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8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idx="1">
    <p:pos x="6000" y="0"/>
    <p:text>This task needs to be broken up into different boxes so it can be divided among people.  The signing up for alerts, and report creation can be assigned to dedicated people, as long as long as the info is recorded be the people on the phone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74"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0702304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2" name="Shape 62"/>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Tree>
    <p:extLst>
      <p:ext uri="{BB962C8B-B14F-4D97-AF65-F5344CB8AC3E}">
        <p14:creationId xmlns:p14="http://schemas.microsoft.com/office/powerpoint/2010/main" val="1685963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dirty="0"/>
          </a:p>
        </p:txBody>
      </p:sp>
    </p:spTree>
    <p:extLst>
      <p:ext uri="{BB962C8B-B14F-4D97-AF65-F5344CB8AC3E}">
        <p14:creationId xmlns:p14="http://schemas.microsoft.com/office/powerpoint/2010/main" val="331765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428009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95876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88700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1583342"/>
            <a:ext cx="7772400" cy="1159799"/>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0" name="Shape 10"/>
          <p:cNvSpPr txBox="1">
            <a:spLocks noGrp="1"/>
          </p:cNvSpPr>
          <p:nvPr>
            <p:ph type="subTitle" idx="1"/>
          </p:nvPr>
        </p:nvSpPr>
        <p:spPr>
          <a:xfrm>
            <a:off x="685800" y="2840053"/>
            <a:ext cx="7772400" cy="784799"/>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
        <p:nvSpPr>
          <p:cNvPr id="11" name="Shape 11"/>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 name="Shape 14"/>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360"/>
              </a:spcBef>
              <a:buSzPct val="100000"/>
              <a:buNone/>
              <a:defRPr sz="1800"/>
            </a:lvl1pPr>
          </a:lstStyle>
          <a:p>
            <a:endParaRPr/>
          </a:p>
        </p:txBody>
      </p:sp>
      <p:sp>
        <p:nvSpPr>
          <p:cNvPr id="26" name="Shape 2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
        <p:nvSpPr>
          <p:cNvPr id="7" name="Shape 7"/>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10" Type="http://schemas.microsoft.com/office/2007/relationships/hdphoto" Target="../media/hdphoto2.wdp"/><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txBox="1"/>
          <p:nvPr/>
        </p:nvSpPr>
        <p:spPr>
          <a:xfrm>
            <a:off x="571500" y="638175"/>
            <a:ext cx="2343299" cy="1685999"/>
          </a:xfrm>
          <a:prstGeom prst="rect">
            <a:avLst/>
          </a:prstGeom>
          <a:noFill/>
          <a:ln>
            <a:noFill/>
          </a:ln>
        </p:spPr>
        <p:txBody>
          <a:bodyPr lIns="91425" tIns="91425" rIns="91425" bIns="91425" anchor="t" anchorCtr="0">
            <a:noAutofit/>
          </a:bodyPr>
          <a:lstStyle/>
          <a:p>
            <a:pPr>
              <a:spcBef>
                <a:spcPts val="0"/>
              </a:spcBef>
              <a:buNone/>
            </a:pPr>
            <a:endParaRPr/>
          </a:p>
        </p:txBody>
      </p:sp>
      <p:sp>
        <p:nvSpPr>
          <p:cNvPr id="32" name="Shape 32"/>
          <p:cNvSpPr txBox="1"/>
          <p:nvPr/>
        </p:nvSpPr>
        <p:spPr>
          <a:xfrm>
            <a:off x="1620392" y="72623"/>
            <a:ext cx="5629199" cy="381000"/>
          </a:xfrm>
          <a:prstGeom prst="rect">
            <a:avLst/>
          </a:prstGeom>
          <a:noFill/>
          <a:ln>
            <a:noFill/>
          </a:ln>
        </p:spPr>
        <p:txBody>
          <a:bodyPr lIns="91425" tIns="91425" rIns="91425" bIns="91425" anchor="t" anchorCtr="0">
            <a:noAutofit/>
          </a:bodyPr>
          <a:lstStyle/>
          <a:p>
            <a:pPr algn="ctr">
              <a:spcBef>
                <a:spcPts val="0"/>
              </a:spcBef>
              <a:buNone/>
            </a:pPr>
            <a:r>
              <a:rPr lang="en" sz="1600" b="1" dirty="0" smtClean="0"/>
              <a:t>QUAKEMAP.ORG WORKFLOW</a:t>
            </a:r>
            <a:endParaRPr lang="en" sz="1600" b="1" dirty="0"/>
          </a:p>
        </p:txBody>
      </p:sp>
      <p:sp>
        <p:nvSpPr>
          <p:cNvPr id="33" name="Shape 33"/>
          <p:cNvSpPr txBox="1"/>
          <p:nvPr/>
        </p:nvSpPr>
        <p:spPr>
          <a:xfrm>
            <a:off x="285750" y="676275"/>
            <a:ext cx="1590600" cy="1361999"/>
          </a:xfrm>
          <a:prstGeom prst="rect">
            <a:avLst/>
          </a:prstGeom>
          <a:noFill/>
          <a:ln>
            <a:noFill/>
          </a:ln>
        </p:spPr>
        <p:txBody>
          <a:bodyPr lIns="91425" tIns="91425" rIns="91425" bIns="91425" anchor="t" anchorCtr="0">
            <a:noAutofit/>
          </a:bodyPr>
          <a:lstStyle/>
          <a:p>
            <a:pPr>
              <a:spcBef>
                <a:spcPts val="0"/>
              </a:spcBef>
              <a:buNone/>
            </a:pPr>
            <a:endParaRPr/>
          </a:p>
        </p:txBody>
      </p:sp>
      <p:sp>
        <p:nvSpPr>
          <p:cNvPr id="34" name="Shape 34"/>
          <p:cNvSpPr/>
          <p:nvPr/>
        </p:nvSpPr>
        <p:spPr>
          <a:xfrm>
            <a:off x="57375" y="638175"/>
            <a:ext cx="2962800" cy="1990800"/>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Clr>
                <a:schemeClr val="dk1"/>
              </a:buClr>
              <a:buFont typeface="Arial"/>
              <a:buNone/>
            </a:pPr>
            <a:endParaRPr b="1"/>
          </a:p>
          <a:p>
            <a:pPr>
              <a:spcBef>
                <a:spcPts val="0"/>
              </a:spcBef>
              <a:buNone/>
            </a:pPr>
            <a:endParaRPr sz="1000"/>
          </a:p>
        </p:txBody>
      </p:sp>
      <p:sp>
        <p:nvSpPr>
          <p:cNvPr id="35" name="Shape 35"/>
          <p:cNvSpPr/>
          <p:nvPr/>
        </p:nvSpPr>
        <p:spPr>
          <a:xfrm>
            <a:off x="3287615" y="669309"/>
            <a:ext cx="2555400" cy="1990800"/>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1000"/>
          </a:p>
        </p:txBody>
      </p:sp>
      <p:pic>
        <p:nvPicPr>
          <p:cNvPr id="45" name="Shape 45"/>
          <p:cNvPicPr preferRelativeResize="0"/>
          <p:nvPr/>
        </p:nvPicPr>
        <p:blipFill>
          <a:blip r:embed="rId3">
            <a:alphaModFix/>
          </a:blip>
          <a:stretch>
            <a:fillRect/>
          </a:stretch>
        </p:blipFill>
        <p:spPr>
          <a:xfrm>
            <a:off x="2204300" y="810825"/>
            <a:ext cx="732275" cy="822761"/>
          </a:xfrm>
          <a:prstGeom prst="rect">
            <a:avLst/>
          </a:prstGeom>
          <a:noFill/>
          <a:ln>
            <a:noFill/>
          </a:ln>
        </p:spPr>
      </p:pic>
      <p:sp>
        <p:nvSpPr>
          <p:cNvPr id="46" name="Shape 46"/>
          <p:cNvSpPr txBox="1"/>
          <p:nvPr/>
        </p:nvSpPr>
        <p:spPr>
          <a:xfrm>
            <a:off x="57376" y="762875"/>
            <a:ext cx="2063224" cy="1763100"/>
          </a:xfrm>
          <a:prstGeom prst="rect">
            <a:avLst/>
          </a:prstGeom>
          <a:noFill/>
          <a:ln>
            <a:noFill/>
          </a:ln>
        </p:spPr>
        <p:txBody>
          <a:bodyPr lIns="91425" tIns="91425" rIns="91425" bIns="91425" anchor="t" anchorCtr="0">
            <a:noAutofit/>
          </a:bodyPr>
          <a:lstStyle/>
          <a:p>
            <a:pPr lvl="0" rtl="0">
              <a:spcBef>
                <a:spcPts val="0"/>
              </a:spcBef>
              <a:buClr>
                <a:schemeClr val="dk1"/>
              </a:buClr>
              <a:buSzPct val="84615"/>
              <a:buFont typeface="Arial"/>
              <a:buNone/>
            </a:pPr>
            <a:r>
              <a:rPr lang="en" sz="1300" b="1" dirty="0">
                <a:solidFill>
                  <a:schemeClr val="dk1"/>
                </a:solidFill>
              </a:rPr>
              <a:t>Report Submission</a:t>
            </a: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Crowdsource </a:t>
            </a:r>
            <a:r>
              <a:rPr lang="en" sz="1000" dirty="0">
                <a:solidFill>
                  <a:schemeClr val="dk1"/>
                </a:solidFill>
              </a:rPr>
              <a:t>to get information about help required and/or offered in specific areas. </a:t>
            </a:r>
            <a:endParaRPr lang="en" sz="1000" dirty="0" smtClean="0">
              <a:solidFill>
                <a:schemeClr val="dk1"/>
              </a:solidFill>
            </a:endParaRP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Enter </a:t>
            </a:r>
            <a:r>
              <a:rPr lang="en" sz="1000" dirty="0">
                <a:solidFill>
                  <a:schemeClr val="dk1"/>
                </a:solidFill>
              </a:rPr>
              <a:t>the reports in quakemap.org providing location information and type of help needed/offered. </a:t>
            </a:r>
            <a:endParaRPr lang="en" sz="1000" dirty="0" smtClean="0">
              <a:solidFill>
                <a:schemeClr val="dk1"/>
              </a:solidFill>
            </a:endParaRP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This </a:t>
            </a:r>
            <a:r>
              <a:rPr lang="en" sz="1000" dirty="0">
                <a:solidFill>
                  <a:schemeClr val="dk1"/>
                </a:solidFill>
              </a:rPr>
              <a:t>can be done by anyone, anywhere in the world. </a:t>
            </a:r>
          </a:p>
        </p:txBody>
      </p:sp>
      <p:pic>
        <p:nvPicPr>
          <p:cNvPr id="47" name="Shape 47"/>
          <p:cNvPicPr preferRelativeResize="0"/>
          <p:nvPr/>
        </p:nvPicPr>
        <p:blipFill>
          <a:blip r:embed="rId4">
            <a:alphaModFix/>
          </a:blip>
          <a:stretch>
            <a:fillRect/>
          </a:stretch>
        </p:blipFill>
        <p:spPr>
          <a:xfrm>
            <a:off x="4958400" y="797500"/>
            <a:ext cx="732274" cy="814738"/>
          </a:xfrm>
          <a:prstGeom prst="rect">
            <a:avLst/>
          </a:prstGeom>
          <a:noFill/>
          <a:ln>
            <a:noFill/>
          </a:ln>
        </p:spPr>
      </p:pic>
      <p:sp>
        <p:nvSpPr>
          <p:cNvPr id="49" name="Shape 49"/>
          <p:cNvSpPr txBox="1"/>
          <p:nvPr/>
        </p:nvSpPr>
        <p:spPr>
          <a:xfrm>
            <a:off x="3246800" y="676275"/>
            <a:ext cx="1687800" cy="1839299"/>
          </a:xfrm>
          <a:prstGeom prst="rect">
            <a:avLst/>
          </a:prstGeom>
          <a:noFill/>
          <a:ln>
            <a:noFill/>
          </a:ln>
        </p:spPr>
        <p:txBody>
          <a:bodyPr lIns="91425" tIns="91425" rIns="91425" bIns="91425" anchor="t" anchorCtr="0">
            <a:noAutofit/>
          </a:bodyPr>
          <a:lstStyle/>
          <a:p>
            <a:pPr lvl="0" rtl="0">
              <a:spcBef>
                <a:spcPts val="0"/>
              </a:spcBef>
              <a:buClr>
                <a:schemeClr val="dk1"/>
              </a:buClr>
              <a:buSzPct val="84615"/>
              <a:buFont typeface="Arial"/>
              <a:buNone/>
            </a:pPr>
            <a:r>
              <a:rPr lang="en" sz="1300" b="1" dirty="0">
                <a:solidFill>
                  <a:schemeClr val="dk1"/>
                </a:solidFill>
              </a:rPr>
              <a:t>Report Approval</a:t>
            </a:r>
          </a:p>
          <a:p>
            <a:pPr marL="171450" lvl="0" indent="-171450" rtl="0">
              <a:spcBef>
                <a:spcPts val="0"/>
              </a:spcBef>
              <a:buClr>
                <a:schemeClr val="dk1"/>
              </a:buClr>
              <a:buSzPct val="110000"/>
              <a:buFont typeface="Wingdings" panose="05000000000000000000" pitchFamily="2" charset="2"/>
              <a:buChar char="Ø"/>
            </a:pPr>
            <a:r>
              <a:rPr lang="en" sz="1000" dirty="0">
                <a:solidFill>
                  <a:schemeClr val="dk1"/>
                </a:solidFill>
              </a:rPr>
              <a:t>Authorized approvers will: </a:t>
            </a:r>
            <a:r>
              <a:rPr lang="en" sz="1000" dirty="0" smtClean="0">
                <a:solidFill>
                  <a:schemeClr val="dk1"/>
                </a:solidFill>
              </a:rPr>
              <a:t>Confirm </a:t>
            </a:r>
            <a:r>
              <a:rPr lang="en" sz="1000" dirty="0">
                <a:solidFill>
                  <a:schemeClr val="dk1"/>
                </a:solidFill>
              </a:rPr>
              <a:t>the veracity of the report, especially the </a:t>
            </a:r>
            <a:r>
              <a:rPr lang="en" sz="1000" dirty="0" smtClean="0">
                <a:solidFill>
                  <a:schemeClr val="dk1"/>
                </a:solidFill>
              </a:rPr>
              <a:t>location</a:t>
            </a: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Classify </a:t>
            </a:r>
            <a:r>
              <a:rPr lang="en" sz="1000" dirty="0">
                <a:solidFill>
                  <a:schemeClr val="dk1"/>
                </a:solidFill>
              </a:rPr>
              <a:t>the report as actionable, urgent or </a:t>
            </a:r>
            <a:r>
              <a:rPr lang="en" sz="1000" dirty="0" smtClean="0">
                <a:solidFill>
                  <a:schemeClr val="dk1"/>
                </a:solidFill>
              </a:rPr>
              <a:t>not-actionable</a:t>
            </a: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Approve </a:t>
            </a:r>
            <a:r>
              <a:rPr lang="en" sz="1000" dirty="0">
                <a:solidFill>
                  <a:schemeClr val="dk1"/>
                </a:solidFill>
              </a:rPr>
              <a:t>the report so that it is visible to relief organizations</a:t>
            </a:r>
          </a:p>
        </p:txBody>
      </p:sp>
      <p:grpSp>
        <p:nvGrpSpPr>
          <p:cNvPr id="3" name="Group 2"/>
          <p:cNvGrpSpPr/>
          <p:nvPr/>
        </p:nvGrpSpPr>
        <p:grpSpPr>
          <a:xfrm>
            <a:off x="6110455" y="619851"/>
            <a:ext cx="2279670" cy="2084065"/>
            <a:chOff x="20025" y="3041025"/>
            <a:chExt cx="2279670" cy="2084065"/>
          </a:xfrm>
        </p:grpSpPr>
        <p:sp>
          <p:nvSpPr>
            <p:cNvPr id="39" name="Shape 39"/>
            <p:cNvSpPr/>
            <p:nvPr/>
          </p:nvSpPr>
          <p:spPr>
            <a:xfrm>
              <a:off x="83703" y="3057325"/>
              <a:ext cx="2215992" cy="2067765"/>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100"/>
                <a:t> </a:t>
              </a:r>
            </a:p>
          </p:txBody>
        </p:sp>
        <p:pic>
          <p:nvPicPr>
            <p:cNvPr id="50" name="Shape 50"/>
            <p:cNvPicPr preferRelativeResize="0"/>
            <p:nvPr/>
          </p:nvPicPr>
          <p:blipFill>
            <a:blip r:embed="rId5">
              <a:alphaModFix/>
            </a:blip>
            <a:stretch>
              <a:fillRect/>
            </a:stretch>
          </p:blipFill>
          <p:spPr>
            <a:xfrm>
              <a:off x="1618289" y="3115539"/>
              <a:ext cx="599513" cy="541104"/>
            </a:xfrm>
            <a:prstGeom prst="rect">
              <a:avLst/>
            </a:prstGeom>
            <a:noFill/>
            <a:ln>
              <a:noFill/>
            </a:ln>
          </p:spPr>
        </p:pic>
        <p:sp>
          <p:nvSpPr>
            <p:cNvPr id="51" name="Shape 51"/>
            <p:cNvSpPr txBox="1"/>
            <p:nvPr/>
          </p:nvSpPr>
          <p:spPr>
            <a:xfrm>
              <a:off x="20025" y="3041025"/>
              <a:ext cx="1967113" cy="1457823"/>
            </a:xfrm>
            <a:prstGeom prst="rect">
              <a:avLst/>
            </a:prstGeom>
            <a:noFill/>
            <a:ln>
              <a:noFill/>
            </a:ln>
          </p:spPr>
          <p:txBody>
            <a:bodyPr lIns="91425" tIns="91425" rIns="91425" bIns="91425" anchor="t" anchorCtr="0">
              <a:noAutofit/>
            </a:bodyPr>
            <a:lstStyle/>
            <a:p>
              <a:pPr lvl="0" algn="ctr" rtl="0">
                <a:spcBef>
                  <a:spcPts val="0"/>
                </a:spcBef>
                <a:buClr>
                  <a:schemeClr val="dk1"/>
                </a:buClr>
                <a:buSzPct val="84615"/>
                <a:buFont typeface="Arial"/>
                <a:buNone/>
              </a:pPr>
              <a:r>
                <a:rPr lang="en" sz="1300" b="1" dirty="0">
                  <a:solidFill>
                    <a:schemeClr val="dk1"/>
                  </a:solidFill>
                </a:rPr>
                <a:t>Verification</a:t>
              </a:r>
            </a:p>
            <a:p>
              <a:pPr lvl="0" rtl="0">
                <a:spcBef>
                  <a:spcPts val="0"/>
                </a:spcBef>
                <a:buClr>
                  <a:schemeClr val="dk1"/>
                </a:buClr>
                <a:buSzPct val="110000"/>
                <a:buFont typeface="Arial"/>
                <a:buNone/>
              </a:pPr>
              <a:r>
                <a:rPr lang="en" sz="1000" dirty="0">
                  <a:solidFill>
                    <a:schemeClr val="dk1"/>
                  </a:solidFill>
                </a:rPr>
                <a:t>Authorized verifiers will: </a:t>
              </a: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Call </a:t>
              </a:r>
              <a:r>
                <a:rPr lang="en" sz="1000" dirty="0">
                  <a:solidFill>
                    <a:schemeClr val="dk1"/>
                  </a:solidFill>
                </a:rPr>
                <a:t>contact numbers listed in the reports to verify that help is still </a:t>
              </a:r>
              <a:r>
                <a:rPr lang="en" sz="1000" dirty="0" smtClean="0">
                  <a:solidFill>
                    <a:schemeClr val="dk1"/>
                  </a:solidFill>
                </a:rPr>
                <a:t>needed</a:t>
              </a: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Update </a:t>
              </a:r>
              <a:r>
                <a:rPr lang="en" sz="1000" dirty="0">
                  <a:solidFill>
                    <a:schemeClr val="dk1"/>
                  </a:solidFill>
                </a:rPr>
                <a:t>the report with details received post </a:t>
              </a:r>
              <a:r>
                <a:rPr lang="en" sz="1000" dirty="0" smtClean="0">
                  <a:solidFill>
                    <a:schemeClr val="dk1"/>
                  </a:solidFill>
                </a:rPr>
                <a:t>contact in the comments</a:t>
              </a:r>
              <a:endParaRPr lang="en" sz="1000" dirty="0">
                <a:solidFill>
                  <a:schemeClr val="dk1"/>
                </a:solidFill>
              </a:endParaRPr>
            </a:p>
            <a:p>
              <a:pPr marL="171450" lvl="0" indent="-171450" rtl="0">
                <a:spcBef>
                  <a:spcPts val="0"/>
                </a:spcBef>
                <a:buClr>
                  <a:schemeClr val="dk1"/>
                </a:buClr>
                <a:buSzPct val="110000"/>
                <a:buFont typeface="Wingdings" panose="05000000000000000000" pitchFamily="2" charset="2"/>
                <a:buChar char="Ø"/>
              </a:pPr>
              <a:r>
                <a:rPr lang="en" sz="1000" dirty="0" smtClean="0">
                  <a:solidFill>
                    <a:schemeClr val="dk1"/>
                  </a:solidFill>
                </a:rPr>
                <a:t>Update the status of the report in case action has already been taken as reported by contact</a:t>
              </a:r>
              <a:endParaRPr lang="en" sz="1000" dirty="0">
                <a:solidFill>
                  <a:schemeClr val="dk1"/>
                </a:solidFill>
              </a:endParaRPr>
            </a:p>
          </p:txBody>
        </p:sp>
      </p:grpSp>
      <p:sp>
        <p:nvSpPr>
          <p:cNvPr id="5" name="TextBox 4"/>
          <p:cNvSpPr txBox="1"/>
          <p:nvPr/>
        </p:nvSpPr>
        <p:spPr>
          <a:xfrm>
            <a:off x="2602285" y="2271186"/>
            <a:ext cx="312514" cy="307777"/>
          </a:xfrm>
          <a:prstGeom prst="rect">
            <a:avLst/>
          </a:prstGeom>
          <a:solidFill>
            <a:srgbClr val="FF0000"/>
          </a:solidFill>
        </p:spPr>
        <p:txBody>
          <a:bodyPr wrap="square" rtlCol="0">
            <a:spAutoFit/>
          </a:bodyPr>
          <a:lstStyle/>
          <a:p>
            <a:r>
              <a:rPr lang="en-US" dirty="0" smtClean="0">
                <a:solidFill>
                  <a:schemeClr val="bg1"/>
                </a:solidFill>
              </a:rPr>
              <a:t>1</a:t>
            </a:r>
            <a:endParaRPr lang="en-US" dirty="0">
              <a:solidFill>
                <a:schemeClr val="bg1"/>
              </a:solidFill>
            </a:endParaRPr>
          </a:p>
        </p:txBody>
      </p:sp>
      <p:sp>
        <p:nvSpPr>
          <p:cNvPr id="52" name="TextBox 51"/>
          <p:cNvSpPr txBox="1"/>
          <p:nvPr/>
        </p:nvSpPr>
        <p:spPr>
          <a:xfrm>
            <a:off x="5423751" y="2294239"/>
            <a:ext cx="312514" cy="307777"/>
          </a:xfrm>
          <a:prstGeom prst="rect">
            <a:avLst/>
          </a:prstGeom>
          <a:solidFill>
            <a:srgbClr val="FF0000"/>
          </a:solidFill>
        </p:spPr>
        <p:txBody>
          <a:bodyPr wrap="square" rtlCol="0">
            <a:spAutoFit/>
          </a:bodyPr>
          <a:lstStyle/>
          <a:p>
            <a:r>
              <a:rPr lang="en-US" dirty="0" smtClean="0">
                <a:solidFill>
                  <a:schemeClr val="bg1"/>
                </a:solidFill>
              </a:rPr>
              <a:t>2</a:t>
            </a:r>
            <a:endParaRPr lang="en-US" dirty="0">
              <a:solidFill>
                <a:schemeClr val="bg1"/>
              </a:solidFill>
            </a:endParaRPr>
          </a:p>
        </p:txBody>
      </p:sp>
      <p:sp>
        <p:nvSpPr>
          <p:cNvPr id="63" name="TextBox 62"/>
          <p:cNvSpPr txBox="1"/>
          <p:nvPr/>
        </p:nvSpPr>
        <p:spPr>
          <a:xfrm>
            <a:off x="7988559" y="2321123"/>
            <a:ext cx="312514" cy="307777"/>
          </a:xfrm>
          <a:prstGeom prst="rect">
            <a:avLst/>
          </a:prstGeom>
          <a:solidFill>
            <a:srgbClr val="FF0000"/>
          </a:solidFill>
        </p:spPr>
        <p:txBody>
          <a:bodyPr wrap="square" rtlCol="0">
            <a:spAutoFit/>
          </a:bodyPr>
          <a:lstStyle/>
          <a:p>
            <a:r>
              <a:rPr lang="en-US" dirty="0" smtClean="0">
                <a:solidFill>
                  <a:schemeClr val="bg1"/>
                </a:solidFill>
              </a:rPr>
              <a:t>3</a:t>
            </a:r>
          </a:p>
        </p:txBody>
      </p:sp>
      <p:sp>
        <p:nvSpPr>
          <p:cNvPr id="7" name="TextBox 6"/>
          <p:cNvSpPr txBox="1"/>
          <p:nvPr/>
        </p:nvSpPr>
        <p:spPr>
          <a:xfrm>
            <a:off x="3207270" y="2699241"/>
            <a:ext cx="2716090" cy="30777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dirty="0" smtClean="0"/>
              <a:t>QUAKEMAP.ORG</a:t>
            </a:r>
            <a:endParaRPr lang="en-US" dirty="0"/>
          </a:p>
        </p:txBody>
      </p:sp>
      <p:sp>
        <p:nvSpPr>
          <p:cNvPr id="9" name="TextBox 8"/>
          <p:cNvSpPr txBox="1"/>
          <p:nvPr/>
        </p:nvSpPr>
        <p:spPr>
          <a:xfrm>
            <a:off x="2463899" y="4581433"/>
            <a:ext cx="1647431"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NGOs &amp; INGOs</a:t>
            </a:r>
          </a:p>
        </p:txBody>
      </p:sp>
      <p:sp>
        <p:nvSpPr>
          <p:cNvPr id="11" name="Striped Right Arrow 10"/>
          <p:cNvSpPr/>
          <p:nvPr/>
        </p:nvSpPr>
        <p:spPr>
          <a:xfrm rot="5400000">
            <a:off x="3025754" y="4268992"/>
            <a:ext cx="324467" cy="19925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57375" y="3112236"/>
            <a:ext cx="8386330" cy="1042382"/>
            <a:chOff x="89707" y="3198975"/>
            <a:chExt cx="2686157" cy="1113793"/>
          </a:xfrm>
        </p:grpSpPr>
        <p:sp>
          <p:nvSpPr>
            <p:cNvPr id="57" name="Shape 57"/>
            <p:cNvSpPr txBox="1"/>
            <p:nvPr/>
          </p:nvSpPr>
          <p:spPr>
            <a:xfrm>
              <a:off x="89707" y="3198975"/>
              <a:ext cx="2686157" cy="1113793"/>
            </a:xfrm>
            <a:prstGeom prst="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lIns="91425" tIns="91425" rIns="91425" bIns="91425" anchor="t" anchorCtr="0">
              <a:noAutofit/>
            </a:bodyPr>
            <a:lstStyle/>
            <a:p>
              <a:pPr lvl="0" algn="ctr" rtl="0">
                <a:spcBef>
                  <a:spcPts val="0"/>
                </a:spcBef>
                <a:buClr>
                  <a:schemeClr val="dk1"/>
                </a:buClr>
                <a:buSzPct val="84615"/>
                <a:buFont typeface="Arial"/>
                <a:buNone/>
              </a:pPr>
              <a:r>
                <a:rPr lang="en" sz="1300" b="1" dirty="0" smtClean="0"/>
                <a:t>QuakeMap Dispatch</a:t>
              </a:r>
              <a:r>
                <a:rPr lang="en" sz="1300" b="1" dirty="0" smtClean="0">
                  <a:solidFill>
                    <a:schemeClr val="dk1"/>
                  </a:solidFill>
                </a:rPr>
                <a:t> Management team</a:t>
              </a:r>
              <a:endParaRPr lang="en" sz="1300" b="1" dirty="0">
                <a:solidFill>
                  <a:schemeClr val="dk1"/>
                </a:solidFill>
              </a:endParaRPr>
            </a:p>
            <a:p>
              <a:pPr marL="171450" indent="-171450">
                <a:buClr>
                  <a:schemeClr val="dk1"/>
                </a:buClr>
                <a:buSzPct val="110000"/>
                <a:buFont typeface="Wingdings" panose="05000000000000000000" pitchFamily="2" charset="2"/>
                <a:buChar char="Ø"/>
              </a:pPr>
              <a:r>
                <a:rPr lang="en" sz="1000" dirty="0" smtClean="0"/>
                <a:t>Group </a:t>
              </a:r>
              <a:r>
                <a:rPr lang="en" sz="1000" dirty="0"/>
                <a:t>data by districts, issue category(food, shelter, medical aid, rescue etc.) and send batches of these reports to relevant organizations</a:t>
              </a:r>
              <a:r>
                <a:rPr lang="en" sz="1000" dirty="0" smtClean="0"/>
                <a:t>..</a:t>
              </a:r>
            </a:p>
            <a:p>
              <a:pPr marL="171450" indent="-171450">
                <a:buClr>
                  <a:schemeClr val="dk1"/>
                </a:buClr>
                <a:buSzPct val="110000"/>
                <a:buFont typeface="Wingdings" panose="05000000000000000000" pitchFamily="2" charset="2"/>
                <a:buChar char="Ø"/>
              </a:pPr>
              <a:r>
                <a:rPr lang="en" sz="1000" dirty="0" smtClean="0"/>
                <a:t>Keep track of the comments on the reports and change the status based on them</a:t>
              </a:r>
              <a:r>
                <a:rPr lang="en" sz="1000" dirty="0" smtClean="0">
                  <a:solidFill>
                    <a:schemeClr val="dk1"/>
                  </a:solidFill>
                </a:rPr>
                <a:t>. </a:t>
              </a:r>
              <a:endParaRPr lang="en" sz="1000" dirty="0"/>
            </a:p>
            <a:p>
              <a:pPr marL="171450" indent="-171450">
                <a:buClr>
                  <a:schemeClr val="dk1"/>
                </a:buClr>
                <a:buSzPct val="110000"/>
                <a:buFont typeface="Wingdings" panose="05000000000000000000" pitchFamily="2" charset="2"/>
                <a:buChar char="Ø"/>
              </a:pPr>
              <a:r>
                <a:rPr lang="en" sz="1000" dirty="0" smtClean="0">
                  <a:solidFill>
                    <a:schemeClr val="dk1"/>
                  </a:solidFill>
                </a:rPr>
                <a:t>Follow up with relief organizations, </a:t>
              </a:r>
              <a:r>
                <a:rPr lang="en" sz="1000" dirty="0">
                  <a:solidFill>
                    <a:schemeClr val="dk1"/>
                  </a:solidFill>
                </a:rPr>
                <a:t>add </a:t>
              </a:r>
              <a:r>
                <a:rPr lang="en" sz="1000" dirty="0" smtClean="0">
                  <a:solidFill>
                    <a:schemeClr val="dk1"/>
                  </a:solidFill>
                </a:rPr>
                <a:t>comments regarding the actions taken and change the status of the report to reflect the same</a:t>
              </a:r>
            </a:p>
            <a:p>
              <a:pPr marL="171450" indent="-171450">
                <a:buClr>
                  <a:schemeClr val="dk1"/>
                </a:buClr>
                <a:buSzPct val="110000"/>
                <a:buFont typeface="Wingdings" panose="05000000000000000000" pitchFamily="2" charset="2"/>
                <a:buChar char="Ø"/>
              </a:pPr>
              <a:r>
                <a:rPr lang="en" sz="1000" dirty="0" smtClean="0"/>
                <a:t>Sign up organizations to receive SMS and email alerts for new reports in their area of work (e.g. Medical assistance, Dhading)</a:t>
              </a:r>
              <a:endParaRPr lang="en" sz="1000" dirty="0" smtClean="0">
                <a:solidFill>
                  <a:schemeClr val="dk1"/>
                </a:solidFill>
              </a:endParaRPr>
            </a:p>
            <a:p>
              <a:pPr lvl="0" rtl="0">
                <a:spcBef>
                  <a:spcPts val="0"/>
                </a:spcBef>
                <a:buClr>
                  <a:schemeClr val="dk1"/>
                </a:buClr>
                <a:buSzPct val="110000"/>
              </a:pPr>
              <a:endParaRPr lang="en" sz="1000" dirty="0">
                <a:solidFill>
                  <a:schemeClr val="dk1"/>
                </a:solidFill>
              </a:endParaRPr>
            </a:p>
            <a:p>
              <a:pPr>
                <a:spcBef>
                  <a:spcPts val="0"/>
                </a:spcBef>
                <a:buNone/>
              </a:pPr>
              <a:endParaRPr dirty="0"/>
            </a:p>
          </p:txBody>
        </p:sp>
        <p:sp>
          <p:nvSpPr>
            <p:cNvPr id="68" name="TextBox 67"/>
            <p:cNvSpPr txBox="1"/>
            <p:nvPr/>
          </p:nvSpPr>
          <p:spPr>
            <a:xfrm>
              <a:off x="2658590" y="3238754"/>
              <a:ext cx="88765" cy="328862"/>
            </a:xfrm>
            <a:prstGeom prst="rect">
              <a:avLst/>
            </a:prstGeom>
            <a:solidFill>
              <a:srgbClr val="FF0000"/>
            </a:solidFill>
          </p:spPr>
          <p:txBody>
            <a:bodyPr wrap="square" rtlCol="0">
              <a:spAutoFit/>
            </a:bodyPr>
            <a:lstStyle/>
            <a:p>
              <a:r>
                <a:rPr lang="en-US" dirty="0">
                  <a:solidFill>
                    <a:schemeClr val="bg1"/>
                  </a:solidFill>
                </a:rPr>
                <a:t>4</a:t>
              </a:r>
            </a:p>
          </p:txBody>
        </p:sp>
      </p:grpSp>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3409" y="3119035"/>
            <a:ext cx="475282" cy="215461"/>
          </a:xfrm>
          <a:prstGeom prst="rect">
            <a:avLst/>
          </a:prstGeom>
        </p:spPr>
      </p:pic>
      <p:pic>
        <p:nvPicPr>
          <p:cNvPr id="15" name="Picture 14"/>
          <p:cNvPicPr>
            <a:picLocks noChangeAspect="1"/>
          </p:cNvPicPr>
          <p:nvPr/>
        </p:nvPicPr>
        <p:blipFill>
          <a:blip r:embed="rId7">
            <a:extLst>
              <a:ext uri="{BEBA8EAE-BF5A-486C-A8C5-ECC9F3942E4B}">
                <a14:imgProps xmlns:a14="http://schemas.microsoft.com/office/drawing/2010/main">
                  <a14:imgLayer r:embed="rId8">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7375" y="3084100"/>
            <a:ext cx="755506" cy="257803"/>
          </a:xfrm>
          <a:prstGeom prst="rect">
            <a:avLst/>
          </a:prstGeom>
        </p:spPr>
      </p:pic>
      <p:pic>
        <p:nvPicPr>
          <p:cNvPr id="16" name="Picture 15"/>
          <p:cNvPicPr>
            <a:picLocks noChangeAspect="1"/>
          </p:cNvPicPr>
          <p:nvPr/>
        </p:nvPicPr>
        <p:blipFill>
          <a:blip r:embed="rId9">
            <a:extLst>
              <a:ext uri="{BEBA8EAE-BF5A-486C-A8C5-ECC9F3942E4B}">
                <a14:imgProps xmlns:a14="http://schemas.microsoft.com/office/drawing/2010/main">
                  <a14:imgLayer r:embed="rId10">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386798" y="3102656"/>
            <a:ext cx="733801" cy="275175"/>
          </a:xfrm>
          <a:prstGeom prst="rect">
            <a:avLst/>
          </a:prstGeom>
        </p:spPr>
      </p:pic>
      <p:sp>
        <p:nvSpPr>
          <p:cNvPr id="69" name="TextBox 68"/>
          <p:cNvSpPr txBox="1"/>
          <p:nvPr/>
        </p:nvSpPr>
        <p:spPr>
          <a:xfrm>
            <a:off x="6785256" y="4566894"/>
            <a:ext cx="1647431"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Local Volunteers</a:t>
            </a:r>
          </a:p>
        </p:txBody>
      </p:sp>
      <p:sp>
        <p:nvSpPr>
          <p:cNvPr id="70" name="Striped Right Arrow 69"/>
          <p:cNvSpPr/>
          <p:nvPr/>
        </p:nvSpPr>
        <p:spPr>
          <a:xfrm rot="5400000">
            <a:off x="7347111" y="4254453"/>
            <a:ext cx="324467" cy="19925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956234" y="4560804"/>
            <a:ext cx="1217814"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Nepal Army</a:t>
            </a:r>
            <a:endParaRPr lang="en-US" dirty="0"/>
          </a:p>
        </p:txBody>
      </p:sp>
      <p:sp>
        <p:nvSpPr>
          <p:cNvPr id="72" name="Striped Right Arrow 71"/>
          <p:cNvSpPr/>
          <p:nvPr/>
        </p:nvSpPr>
        <p:spPr>
          <a:xfrm rot="5400000">
            <a:off x="1351132" y="4203379"/>
            <a:ext cx="304228" cy="23429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497992" y="4575136"/>
            <a:ext cx="1978378" cy="276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1200" dirty="0" smtClean="0"/>
              <a:t>Government organizations</a:t>
            </a:r>
          </a:p>
        </p:txBody>
      </p:sp>
      <p:sp>
        <p:nvSpPr>
          <p:cNvPr id="74" name="Striped Right Arrow 73"/>
          <p:cNvSpPr/>
          <p:nvPr/>
        </p:nvSpPr>
        <p:spPr>
          <a:xfrm rot="5400000">
            <a:off x="5059847" y="4262695"/>
            <a:ext cx="324467" cy="19925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27234" y="4899454"/>
            <a:ext cx="8002888" cy="26161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1100" dirty="0" smtClean="0"/>
              <a:t>Add relevant comments on the reports acted upon so that there is no </a:t>
            </a:r>
            <a:r>
              <a:rPr lang="en-US" sz="1100" dirty="0" err="1" smtClean="0"/>
              <a:t>duplicacy</a:t>
            </a:r>
            <a:r>
              <a:rPr lang="en-US" sz="1100" dirty="0" smtClean="0"/>
              <a:t> of effort</a:t>
            </a:r>
            <a:endParaRPr lang="en-US" sz="1100" dirty="0"/>
          </a:p>
        </p:txBody>
      </p:sp>
    </p:spTree>
    <p:extLst>
      <p:ext uri="{BB962C8B-B14F-4D97-AF65-F5344CB8AC3E}">
        <p14:creationId xmlns:p14="http://schemas.microsoft.com/office/powerpoint/2010/main" val="1577276484"/>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18" name="Rectangle 17"/>
          <p:cNvSpPr/>
          <p:nvPr/>
        </p:nvSpPr>
        <p:spPr>
          <a:xfrm>
            <a:off x="0" y="782725"/>
            <a:ext cx="7840299" cy="427939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6" name="Shape 36"/>
          <p:cNvSpPr/>
          <p:nvPr/>
        </p:nvSpPr>
        <p:spPr>
          <a:xfrm>
            <a:off x="490700" y="37318"/>
            <a:ext cx="678599" cy="424199"/>
          </a:xfrm>
          <a:prstGeom prst="round2DiagRect">
            <a:avLst>
              <a:gd name="adj1" fmla="val 16667"/>
              <a:gd name="adj2" fmla="val 0"/>
            </a:avLst>
          </a:prstGeom>
          <a:solidFill>
            <a:srgbClr val="FFFFFF"/>
          </a:solidFill>
          <a:ln w="19050" cap="flat">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200" dirty="0"/>
              <a:t>SMS</a:t>
            </a:r>
          </a:p>
        </p:txBody>
      </p:sp>
      <p:sp>
        <p:nvSpPr>
          <p:cNvPr id="37" name="Shape 37"/>
          <p:cNvSpPr/>
          <p:nvPr/>
        </p:nvSpPr>
        <p:spPr>
          <a:xfrm>
            <a:off x="1227202" y="37318"/>
            <a:ext cx="678599" cy="424199"/>
          </a:xfrm>
          <a:prstGeom prst="round2DiagRect">
            <a:avLst>
              <a:gd name="adj1" fmla="val 16667"/>
              <a:gd name="adj2" fmla="val 0"/>
            </a:avLst>
          </a:prstGeom>
          <a:solidFill>
            <a:srgbClr val="FFFFFF"/>
          </a:solidFill>
          <a:ln w="19050" cap="flat">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200"/>
              <a:t>Email</a:t>
            </a:r>
          </a:p>
        </p:txBody>
      </p:sp>
      <p:sp>
        <p:nvSpPr>
          <p:cNvPr id="38" name="Shape 38"/>
          <p:cNvSpPr/>
          <p:nvPr/>
        </p:nvSpPr>
        <p:spPr>
          <a:xfrm>
            <a:off x="2445879" y="37318"/>
            <a:ext cx="848100" cy="424199"/>
          </a:xfrm>
          <a:prstGeom prst="round2DiagRect">
            <a:avLst>
              <a:gd name="adj1" fmla="val 16667"/>
              <a:gd name="adj2" fmla="val 0"/>
            </a:avLst>
          </a:prstGeom>
          <a:solidFill>
            <a:srgbClr val="FFFFFF"/>
          </a:solidFill>
          <a:ln w="19050" cap="flat">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200"/>
              <a:t>Form</a:t>
            </a:r>
          </a:p>
        </p:txBody>
      </p:sp>
      <p:cxnSp>
        <p:nvCxnSpPr>
          <p:cNvPr id="51" name="Shape 51"/>
          <p:cNvCxnSpPr>
            <a:stCxn id="39" idx="3"/>
            <a:endCxn id="48" idx="1"/>
          </p:cNvCxnSpPr>
          <p:nvPr/>
        </p:nvCxnSpPr>
        <p:spPr>
          <a:xfrm>
            <a:off x="3454815" y="1166146"/>
            <a:ext cx="144716" cy="22500"/>
          </a:xfrm>
          <a:prstGeom prst="straightConnector1">
            <a:avLst/>
          </a:prstGeom>
          <a:noFill/>
          <a:ln w="19050" cap="flat">
            <a:solidFill>
              <a:srgbClr val="000000"/>
            </a:solidFill>
            <a:prstDash val="solid"/>
            <a:round/>
            <a:headEnd type="none" w="lg" len="lg"/>
            <a:tailEnd type="triangle" w="lg" len="lg"/>
          </a:ln>
        </p:spPr>
      </p:cxnSp>
      <p:cxnSp>
        <p:nvCxnSpPr>
          <p:cNvPr id="52" name="Shape 52"/>
          <p:cNvCxnSpPr>
            <a:stCxn id="48" idx="3"/>
            <a:endCxn id="50" idx="1"/>
          </p:cNvCxnSpPr>
          <p:nvPr/>
        </p:nvCxnSpPr>
        <p:spPr>
          <a:xfrm>
            <a:off x="4665730" y="1188646"/>
            <a:ext cx="150410" cy="0"/>
          </a:xfrm>
          <a:prstGeom prst="straightConnector1">
            <a:avLst/>
          </a:prstGeom>
          <a:noFill/>
          <a:ln w="19050" cap="flat">
            <a:solidFill>
              <a:srgbClr val="000000"/>
            </a:solidFill>
            <a:prstDash val="solid"/>
            <a:round/>
            <a:headEnd type="none" w="lg" len="lg"/>
            <a:tailEnd type="triangle" w="lg" len="lg"/>
          </a:ln>
        </p:spPr>
      </p:cxnSp>
      <p:cxnSp>
        <p:nvCxnSpPr>
          <p:cNvPr id="53" name="Shape 53"/>
          <p:cNvCxnSpPr>
            <a:stCxn id="50" idx="3"/>
            <a:endCxn id="54" idx="1"/>
          </p:cNvCxnSpPr>
          <p:nvPr/>
        </p:nvCxnSpPr>
        <p:spPr>
          <a:xfrm flipV="1">
            <a:off x="6193440" y="1188521"/>
            <a:ext cx="150400" cy="125"/>
          </a:xfrm>
          <a:prstGeom prst="straightConnector1">
            <a:avLst/>
          </a:prstGeom>
          <a:noFill/>
          <a:ln w="19050" cap="flat">
            <a:solidFill>
              <a:srgbClr val="000000"/>
            </a:solidFill>
            <a:prstDash val="solid"/>
            <a:round/>
            <a:headEnd type="none" w="lg" len="lg"/>
            <a:tailEnd type="triangle" w="lg" len="lg"/>
          </a:ln>
        </p:spPr>
      </p:cxnSp>
      <p:sp>
        <p:nvSpPr>
          <p:cNvPr id="60" name="Shape 60"/>
          <p:cNvSpPr/>
          <p:nvPr/>
        </p:nvSpPr>
        <p:spPr>
          <a:xfrm>
            <a:off x="8136158" y="1994480"/>
            <a:ext cx="976180" cy="578517"/>
          </a:xfrm>
          <a:prstGeom prst="roundRect">
            <a:avLst>
              <a:gd name="adj" fmla="val 16667"/>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r>
              <a:rPr lang="en" sz="1050" b="1" dirty="0">
                <a:solidFill>
                  <a:schemeClr val="dk1"/>
                </a:solidFill>
              </a:rPr>
              <a:t>Verification Team</a:t>
            </a:r>
          </a:p>
        </p:txBody>
      </p:sp>
      <p:sp>
        <p:nvSpPr>
          <p:cNvPr id="13" name="Right Arrow 12"/>
          <p:cNvSpPr/>
          <p:nvPr/>
        </p:nvSpPr>
        <p:spPr>
          <a:xfrm rot="8298290">
            <a:off x="6011470" y="1447924"/>
            <a:ext cx="382553" cy="317246"/>
          </a:xfrm>
          <a:prstGeom prs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76" name="Right Arrow 75"/>
          <p:cNvSpPr/>
          <p:nvPr/>
        </p:nvSpPr>
        <p:spPr>
          <a:xfrm rot="2799365">
            <a:off x="6711372" y="1447230"/>
            <a:ext cx="382553" cy="317246"/>
          </a:xfrm>
          <a:prstGeom prs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grpSp>
        <p:nvGrpSpPr>
          <p:cNvPr id="17" name="Group 16"/>
          <p:cNvGrpSpPr/>
          <p:nvPr/>
        </p:nvGrpSpPr>
        <p:grpSpPr>
          <a:xfrm>
            <a:off x="1" y="782725"/>
            <a:ext cx="7800232" cy="4193753"/>
            <a:chOff x="1" y="782725"/>
            <a:chExt cx="7800232" cy="4193753"/>
          </a:xfrm>
        </p:grpSpPr>
        <p:sp>
          <p:nvSpPr>
            <p:cNvPr id="39" name="Shape 39"/>
            <p:cNvSpPr/>
            <p:nvPr/>
          </p:nvSpPr>
          <p:spPr>
            <a:xfrm>
              <a:off x="1979415" y="900346"/>
              <a:ext cx="1475400" cy="5316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91425" tIns="91425" rIns="91425" bIns="91425" anchor="ctr" anchorCtr="0">
              <a:noAutofit/>
            </a:bodyPr>
            <a:lstStyle/>
            <a:p>
              <a:pPr lvl="0" rtl="0">
                <a:spcBef>
                  <a:spcPts val="0"/>
                </a:spcBef>
                <a:buNone/>
              </a:pPr>
              <a:r>
                <a:rPr lang="en" sz="1200" dirty="0"/>
                <a:t>Check: Geo-location / Location Accuracy  </a:t>
              </a:r>
            </a:p>
          </p:txBody>
        </p:sp>
        <p:sp>
          <p:nvSpPr>
            <p:cNvPr id="43" name="Shape 43"/>
            <p:cNvSpPr/>
            <p:nvPr/>
          </p:nvSpPr>
          <p:spPr>
            <a:xfrm>
              <a:off x="549915" y="968067"/>
              <a:ext cx="1236000" cy="3294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91425" tIns="91425" rIns="91425" bIns="91425" anchor="t" anchorCtr="0">
              <a:noAutofit/>
            </a:bodyPr>
            <a:lstStyle/>
            <a:p>
              <a:pPr lvl="0" rtl="0">
                <a:spcBef>
                  <a:spcPts val="0"/>
                </a:spcBef>
                <a:buNone/>
              </a:pPr>
              <a:r>
                <a:rPr lang="en" sz="1200" dirty="0"/>
                <a:t>Create Report </a:t>
              </a:r>
            </a:p>
          </p:txBody>
        </p:sp>
        <p:sp>
          <p:nvSpPr>
            <p:cNvPr id="48" name="Shape 48"/>
            <p:cNvSpPr/>
            <p:nvPr/>
          </p:nvSpPr>
          <p:spPr>
            <a:xfrm>
              <a:off x="3599531" y="976546"/>
              <a:ext cx="1066199" cy="424199"/>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91425" tIns="91425" rIns="91425" bIns="91425" anchor="ctr" anchorCtr="0">
              <a:noAutofit/>
            </a:bodyPr>
            <a:lstStyle/>
            <a:p>
              <a:pPr lvl="0" rtl="0">
                <a:spcBef>
                  <a:spcPts val="0"/>
                </a:spcBef>
                <a:buNone/>
              </a:pPr>
              <a:r>
                <a:rPr lang="en" sz="1200" dirty="0"/>
                <a:t>Check: Category</a:t>
              </a:r>
            </a:p>
          </p:txBody>
        </p:sp>
        <p:sp>
          <p:nvSpPr>
            <p:cNvPr id="49" name="Shape 49"/>
            <p:cNvSpPr txBox="1"/>
            <p:nvPr/>
          </p:nvSpPr>
          <p:spPr>
            <a:xfrm rot="16200000">
              <a:off x="-1890926" y="2673652"/>
              <a:ext cx="4193753" cy="411899"/>
            </a:xfrm>
            <a:prstGeom prst="rect">
              <a:avLst/>
            </a:prstGeom>
            <a:ln/>
          </p:spPr>
          <p:style>
            <a:lnRef idx="3">
              <a:schemeClr val="lt1"/>
            </a:lnRef>
            <a:fillRef idx="1">
              <a:schemeClr val="accent2"/>
            </a:fillRef>
            <a:effectRef idx="1">
              <a:schemeClr val="accent2"/>
            </a:effectRef>
            <a:fontRef idx="minor">
              <a:schemeClr val="lt1"/>
            </a:fontRef>
          </p:style>
          <p:txBody>
            <a:bodyPr lIns="91425" tIns="91425" rIns="91425" bIns="91425" anchor="ctr" anchorCtr="0">
              <a:noAutofit/>
            </a:bodyPr>
            <a:lstStyle/>
            <a:p>
              <a:pPr lvl="0" algn="ctr" rtl="0">
                <a:spcBef>
                  <a:spcPts val="0"/>
                </a:spcBef>
                <a:buNone/>
              </a:pPr>
              <a:r>
                <a:rPr lang="en" sz="2000" b="1" dirty="0"/>
                <a:t>Report Approvers</a:t>
              </a:r>
            </a:p>
          </p:txBody>
        </p:sp>
        <p:sp>
          <p:nvSpPr>
            <p:cNvPr id="50" name="Shape 50"/>
            <p:cNvSpPr/>
            <p:nvPr/>
          </p:nvSpPr>
          <p:spPr>
            <a:xfrm>
              <a:off x="4816140" y="976546"/>
              <a:ext cx="1377300" cy="424199"/>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91425" tIns="91425" rIns="91425" bIns="91425" anchor="ctr" anchorCtr="0">
              <a:noAutofit/>
            </a:bodyPr>
            <a:lstStyle/>
            <a:p>
              <a:pPr lvl="0" rtl="0">
                <a:spcBef>
                  <a:spcPts val="0"/>
                </a:spcBef>
                <a:buNone/>
              </a:pPr>
              <a:r>
                <a:rPr lang="en" sz="1200" dirty="0"/>
                <a:t>Check: Actionable Status</a:t>
              </a:r>
            </a:p>
          </p:txBody>
        </p:sp>
        <p:sp>
          <p:nvSpPr>
            <p:cNvPr id="54" name="Shape 54"/>
            <p:cNvSpPr/>
            <p:nvPr/>
          </p:nvSpPr>
          <p:spPr>
            <a:xfrm>
              <a:off x="6343840" y="1026071"/>
              <a:ext cx="811500" cy="3249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91425" tIns="91425" rIns="91425" bIns="91425" anchor="ctr" anchorCtr="0">
              <a:noAutofit/>
            </a:bodyPr>
            <a:lstStyle/>
            <a:p>
              <a:pPr lvl="0" rtl="0">
                <a:spcBef>
                  <a:spcPts val="0"/>
                </a:spcBef>
                <a:buNone/>
              </a:pPr>
              <a:r>
                <a:rPr lang="en" sz="1200"/>
                <a:t>Approve</a:t>
              </a:r>
            </a:p>
          </p:txBody>
        </p:sp>
        <p:sp>
          <p:nvSpPr>
            <p:cNvPr id="55" name="Shape 55"/>
            <p:cNvSpPr/>
            <p:nvPr/>
          </p:nvSpPr>
          <p:spPr>
            <a:xfrm>
              <a:off x="4390126" y="3171156"/>
              <a:ext cx="2160600" cy="1068899"/>
            </a:xfrm>
            <a:prstGeom prst="rect">
              <a:avLst/>
            </a:prstGeom>
            <a:solidFill>
              <a:srgbClr val="FFFFFF"/>
            </a:solid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200" dirty="0"/>
                <a:t>*Go through all the steps (approval, verification, dispatch) immediately. </a:t>
              </a:r>
            </a:p>
            <a:p>
              <a:pPr lvl="0" rtl="0">
                <a:spcBef>
                  <a:spcPts val="0"/>
                </a:spcBef>
                <a:buNone/>
              </a:pPr>
              <a:endParaRPr sz="1200" dirty="0"/>
            </a:p>
            <a:p>
              <a:pPr rtl="0">
                <a:spcBef>
                  <a:spcPts val="0"/>
                </a:spcBef>
                <a:buNone/>
              </a:pPr>
              <a:r>
                <a:rPr lang="en" sz="1200" dirty="0"/>
                <a:t>*Call USAR/Army</a:t>
              </a:r>
            </a:p>
            <a:p>
              <a:pPr lvl="0" rtl="0">
                <a:spcBef>
                  <a:spcPts val="0"/>
                </a:spcBef>
                <a:buNone/>
              </a:pPr>
              <a:r>
                <a:rPr lang="en" sz="1200" dirty="0"/>
                <a:t/>
              </a:r>
              <a:br>
                <a:rPr lang="en" sz="1200" dirty="0"/>
              </a:br>
              <a:r>
                <a:rPr lang="en" sz="1200" dirty="0"/>
                <a:t/>
              </a:r>
              <a:br>
                <a:rPr lang="en" sz="1200" dirty="0"/>
              </a:br>
              <a:endParaRPr lang="en" sz="1200" dirty="0"/>
            </a:p>
          </p:txBody>
        </p:sp>
        <p:sp>
          <p:nvSpPr>
            <p:cNvPr id="58" name="Shape 58"/>
            <p:cNvSpPr/>
            <p:nvPr/>
          </p:nvSpPr>
          <p:spPr>
            <a:xfrm>
              <a:off x="4412201" y="1836253"/>
              <a:ext cx="1931639" cy="805090"/>
            </a:xfrm>
            <a:prstGeom prst="roundRect">
              <a:avLst>
                <a:gd name="adj" fmla="val 16667"/>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lIns="91425" tIns="91425" rIns="91425" bIns="91425" anchor="ctr" anchorCtr="0">
              <a:noAutofit/>
            </a:bodyPr>
            <a:lstStyle/>
            <a:p>
              <a:pPr lvl="0" rtl="0">
                <a:spcBef>
                  <a:spcPts val="0"/>
                </a:spcBef>
                <a:buNone/>
              </a:pPr>
              <a:r>
                <a:rPr lang="en" sz="1050" b="1" dirty="0"/>
                <a:t>Critical Cases</a:t>
              </a:r>
              <a:r>
                <a:rPr lang="en" sz="1050" dirty="0"/>
                <a:t>: </a:t>
              </a:r>
            </a:p>
            <a:p>
              <a:pPr lvl="0" rtl="0">
                <a:spcBef>
                  <a:spcPts val="0"/>
                </a:spcBef>
                <a:buNone/>
              </a:pPr>
              <a:r>
                <a:rPr lang="en" sz="1050" dirty="0"/>
                <a:t>* People trapped in buildings</a:t>
              </a:r>
            </a:p>
            <a:p>
              <a:pPr lvl="0" rtl="0">
                <a:spcBef>
                  <a:spcPts val="0"/>
                </a:spcBef>
                <a:buNone/>
              </a:pPr>
              <a:r>
                <a:rPr lang="en" sz="1050" dirty="0"/>
                <a:t>* Medical evacuation </a:t>
              </a:r>
            </a:p>
            <a:p>
              <a:pPr lvl="0" rtl="0">
                <a:spcBef>
                  <a:spcPts val="0"/>
                </a:spcBef>
                <a:buNone/>
              </a:pPr>
              <a:r>
                <a:rPr lang="en" sz="1050" dirty="0"/>
                <a:t>* People severely wounded </a:t>
              </a:r>
            </a:p>
          </p:txBody>
        </p:sp>
        <p:sp>
          <p:nvSpPr>
            <p:cNvPr id="59" name="Shape 59"/>
            <p:cNvSpPr/>
            <p:nvPr/>
          </p:nvSpPr>
          <p:spPr>
            <a:xfrm>
              <a:off x="595528" y="1703825"/>
              <a:ext cx="3560880" cy="2663349"/>
            </a:xfrm>
            <a:prstGeom prst="roundRect">
              <a:avLst>
                <a:gd name="adj" fmla="val 16667"/>
              </a:avLst>
            </a:prstGeom>
            <a:noFill/>
            <a:ln w="19050"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dirty="0"/>
                <a:t>Actionable Status</a:t>
              </a:r>
            </a:p>
            <a:p>
              <a:pPr lvl="0" rtl="0">
                <a:spcBef>
                  <a:spcPts val="0"/>
                </a:spcBef>
                <a:buNone/>
              </a:pPr>
              <a:r>
                <a:rPr lang="en" sz="1050" b="1" dirty="0"/>
                <a:t>Urgent: Action needed by organizations ASAP</a:t>
              </a:r>
            </a:p>
            <a:p>
              <a:pPr marL="457200" lvl="0" indent="-298450" rtl="0">
                <a:spcBef>
                  <a:spcPts val="0"/>
                </a:spcBef>
                <a:buClr>
                  <a:srgbClr val="000000"/>
                </a:buClr>
                <a:buSzPct val="100000"/>
                <a:buFont typeface="Arial"/>
                <a:buAutoNum type="alphaLcPeriod"/>
              </a:pPr>
              <a:r>
                <a:rPr lang="en" sz="1050" dirty="0"/>
                <a:t>200+ people need Food, Water, Medicines</a:t>
              </a:r>
            </a:p>
            <a:p>
              <a:pPr marL="457200" lvl="0" indent="-298450" rtl="0">
                <a:spcBef>
                  <a:spcPts val="0"/>
                </a:spcBef>
                <a:buClr>
                  <a:srgbClr val="000000"/>
                </a:buClr>
                <a:buSzPct val="100000"/>
                <a:buFont typeface="Arial"/>
                <a:buAutoNum type="alphaLcPeriod"/>
              </a:pPr>
              <a:r>
                <a:rPr lang="en" sz="1050" dirty="0"/>
                <a:t>Blocked roads </a:t>
              </a:r>
            </a:p>
            <a:p>
              <a:pPr marL="457200" lvl="0" indent="-298450" rtl="0">
                <a:spcBef>
                  <a:spcPts val="0"/>
                </a:spcBef>
                <a:buClr>
                  <a:srgbClr val="000000"/>
                </a:buClr>
                <a:buSzPct val="100000"/>
                <a:buFont typeface="Arial"/>
                <a:buAutoNum type="alphaLcPeriod"/>
              </a:pPr>
              <a:r>
                <a:rPr lang="en" sz="1050" dirty="0"/>
                <a:t>Medical rescue</a:t>
              </a:r>
            </a:p>
            <a:p>
              <a:pPr marL="457200" lvl="0" indent="-298450" rtl="0">
                <a:spcBef>
                  <a:spcPts val="0"/>
                </a:spcBef>
                <a:buClr>
                  <a:srgbClr val="000000"/>
                </a:buClr>
                <a:buSzPct val="100000"/>
                <a:buFont typeface="Arial"/>
                <a:buAutoNum type="alphaLcPeriod"/>
              </a:pPr>
              <a:r>
                <a:rPr lang="en" sz="1050" dirty="0"/>
                <a:t>Medical and Distribution centers need suppliers</a:t>
              </a:r>
            </a:p>
            <a:p>
              <a:pPr lvl="0" rtl="0">
                <a:spcBef>
                  <a:spcPts val="0"/>
                </a:spcBef>
                <a:buNone/>
              </a:pPr>
              <a:r>
                <a:rPr lang="en" sz="1050" b="1" dirty="0"/>
                <a:t>Not-Actionable: No current action needed</a:t>
              </a:r>
            </a:p>
            <a:p>
              <a:pPr lvl="0" rtl="0">
                <a:spcBef>
                  <a:spcPts val="0"/>
                </a:spcBef>
                <a:buNone/>
              </a:pPr>
              <a:r>
                <a:rPr lang="en" sz="1050" dirty="0"/>
                <a:t>  a. Cracked/damaged buildings</a:t>
              </a:r>
            </a:p>
            <a:p>
              <a:pPr lvl="0" rtl="0">
                <a:spcBef>
                  <a:spcPts val="0"/>
                </a:spcBef>
                <a:buNone/>
              </a:pPr>
              <a:r>
                <a:rPr lang="en" sz="1050" dirty="0"/>
                <a:t>  b. Electric poles fallen</a:t>
              </a:r>
            </a:p>
            <a:p>
              <a:pPr lvl="0" rtl="0">
                <a:spcBef>
                  <a:spcPts val="0"/>
                </a:spcBef>
                <a:buNone/>
              </a:pPr>
              <a:r>
                <a:rPr lang="en" sz="1050" dirty="0"/>
                <a:t>  c. Walls collapsed</a:t>
              </a:r>
            </a:p>
            <a:p>
              <a:pPr lvl="0" rtl="0">
                <a:spcBef>
                  <a:spcPts val="0"/>
                </a:spcBef>
                <a:buNone/>
              </a:pPr>
              <a:r>
                <a:rPr lang="en" sz="1050" dirty="0"/>
                <a:t>  d. Cracked Roads</a:t>
              </a:r>
            </a:p>
            <a:p>
              <a:pPr lvl="0" rtl="0">
                <a:spcBef>
                  <a:spcPts val="0"/>
                </a:spcBef>
                <a:buNone/>
              </a:pPr>
              <a:r>
                <a:rPr lang="en" sz="1050" b="1" dirty="0"/>
                <a:t>Actionable: Action should be taken</a:t>
              </a:r>
            </a:p>
            <a:p>
              <a:pPr marL="457200" lvl="0" indent="-298450" rtl="0">
                <a:spcBef>
                  <a:spcPts val="0"/>
                </a:spcBef>
                <a:buClr>
                  <a:srgbClr val="000000"/>
                </a:buClr>
                <a:buSzPct val="100000"/>
                <a:buFont typeface="Arial"/>
                <a:buAutoNum type="alphaLcPeriod"/>
              </a:pPr>
              <a:r>
                <a:rPr lang="en" sz="1050" dirty="0"/>
                <a:t>Food/water/shelter needed in or near Kathmandu </a:t>
              </a:r>
            </a:p>
            <a:p>
              <a:pPr marL="457200" lvl="0" indent="-298450" rtl="0">
                <a:spcBef>
                  <a:spcPts val="0"/>
                </a:spcBef>
                <a:buClr>
                  <a:srgbClr val="000000"/>
                </a:buClr>
                <a:buSzPct val="100000"/>
                <a:buFont typeface="Arial"/>
                <a:buAutoNum type="alphaLcPeriod"/>
              </a:pPr>
              <a:r>
                <a:rPr lang="en" sz="1050" dirty="0"/>
                <a:t>Other cases where a response is needed</a:t>
              </a:r>
            </a:p>
          </p:txBody>
        </p:sp>
        <p:sp>
          <p:nvSpPr>
            <p:cNvPr id="91" name="Shape 58"/>
            <p:cNvSpPr/>
            <p:nvPr/>
          </p:nvSpPr>
          <p:spPr>
            <a:xfrm>
              <a:off x="6451083" y="1860736"/>
              <a:ext cx="1349150" cy="816744"/>
            </a:xfrm>
            <a:prstGeom prst="roundRect">
              <a:avLst>
                <a:gd name="adj" fmla="val 16667"/>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lIns="91425" tIns="91425" rIns="91425" bIns="91425" anchor="ctr" anchorCtr="0">
              <a:noAutofit/>
            </a:bodyPr>
            <a:lstStyle/>
            <a:p>
              <a:pPr lvl="0" rtl="0">
                <a:spcBef>
                  <a:spcPts val="0"/>
                </a:spcBef>
                <a:buNone/>
              </a:pPr>
              <a:r>
                <a:rPr lang="en" sz="1000" b="1" dirty="0" smtClean="0"/>
                <a:t>Other cases</a:t>
              </a:r>
              <a:endParaRPr lang="en" sz="1000" dirty="0"/>
            </a:p>
            <a:p>
              <a:pPr marL="171450" lvl="0" indent="-171450" rtl="0">
                <a:spcBef>
                  <a:spcPts val="0"/>
                </a:spcBef>
                <a:buFont typeface="Arial" panose="020B0604020202020204" pitchFamily="34" charset="0"/>
                <a:buChar char="•"/>
              </a:pPr>
              <a:r>
                <a:rPr lang="en" sz="1000" dirty="0" smtClean="0"/>
                <a:t>Tents/Food/Medical help needed</a:t>
              </a:r>
            </a:p>
            <a:p>
              <a:pPr marL="171450" lvl="0" indent="-171450" rtl="0">
                <a:spcBef>
                  <a:spcPts val="0"/>
                </a:spcBef>
                <a:buFont typeface="Arial" panose="020B0604020202020204" pitchFamily="34" charset="0"/>
                <a:buChar char="•"/>
              </a:pPr>
              <a:r>
                <a:rPr lang="en" sz="1000" dirty="0" smtClean="0"/>
                <a:t>Roads blocked</a:t>
              </a:r>
              <a:endParaRPr lang="en" sz="1000" dirty="0"/>
            </a:p>
          </p:txBody>
        </p:sp>
      </p:grpSp>
      <p:sp>
        <p:nvSpPr>
          <p:cNvPr id="92" name="Right Arrow 91"/>
          <p:cNvSpPr/>
          <p:nvPr/>
        </p:nvSpPr>
        <p:spPr>
          <a:xfrm rot="5400000">
            <a:off x="5120526" y="2742042"/>
            <a:ext cx="382553" cy="317246"/>
          </a:xfrm>
          <a:prstGeom prs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93" name="Right Arrow 92"/>
          <p:cNvSpPr/>
          <p:nvPr/>
        </p:nvSpPr>
        <p:spPr>
          <a:xfrm>
            <a:off x="7840299" y="2177699"/>
            <a:ext cx="255793" cy="317246"/>
          </a:xfrm>
          <a:prstGeom prs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9" name="Down Arrow 18"/>
          <p:cNvSpPr/>
          <p:nvPr/>
        </p:nvSpPr>
        <p:spPr>
          <a:xfrm>
            <a:off x="705540" y="468830"/>
            <a:ext cx="223490" cy="431515"/>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4" name="Down Arrow 93"/>
          <p:cNvSpPr/>
          <p:nvPr/>
        </p:nvSpPr>
        <p:spPr>
          <a:xfrm>
            <a:off x="2684678" y="481801"/>
            <a:ext cx="242377" cy="350042"/>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5" name="Down Arrow 94"/>
          <p:cNvSpPr/>
          <p:nvPr/>
        </p:nvSpPr>
        <p:spPr>
          <a:xfrm>
            <a:off x="1415323" y="475316"/>
            <a:ext cx="219247" cy="425029"/>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cxnSp>
        <p:nvCxnSpPr>
          <p:cNvPr id="96" name="Shape 51"/>
          <p:cNvCxnSpPr/>
          <p:nvPr/>
        </p:nvCxnSpPr>
        <p:spPr>
          <a:xfrm>
            <a:off x="1823823" y="1150961"/>
            <a:ext cx="144716" cy="22500"/>
          </a:xfrm>
          <a:prstGeom prst="straightConnector1">
            <a:avLst/>
          </a:prstGeom>
          <a:noFill/>
          <a:ln w="19050" cap="flat">
            <a:solidFill>
              <a:srgbClr val="000000"/>
            </a:solidFill>
            <a:prstDash val="solid"/>
            <a:round/>
            <a:headEnd type="none" w="lg" len="lg"/>
            <a:tailEnd type="triangle" w="lg" len="lg"/>
          </a:ln>
        </p:spPr>
      </p:cxnSp>
    </p:spTree>
    <p:extLst>
      <p:ext uri="{BB962C8B-B14F-4D97-AF65-F5344CB8AC3E}">
        <p14:creationId xmlns:p14="http://schemas.microsoft.com/office/powerpoint/2010/main" val="608150015"/>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grpSp>
        <p:nvGrpSpPr>
          <p:cNvPr id="61" name="Shape 61"/>
          <p:cNvGrpSpPr/>
          <p:nvPr/>
        </p:nvGrpSpPr>
        <p:grpSpPr>
          <a:xfrm>
            <a:off x="50326" y="35105"/>
            <a:ext cx="9032847" cy="4819695"/>
            <a:chOff x="60708" y="60577"/>
            <a:chExt cx="9022922" cy="6410022"/>
          </a:xfrm>
        </p:grpSpPr>
        <p:grpSp>
          <p:nvGrpSpPr>
            <p:cNvPr id="63" name="Shape 63"/>
            <p:cNvGrpSpPr/>
            <p:nvPr/>
          </p:nvGrpSpPr>
          <p:grpSpPr>
            <a:xfrm>
              <a:off x="60708" y="60577"/>
              <a:ext cx="6446084" cy="4180265"/>
              <a:chOff x="72691" y="60575"/>
              <a:chExt cx="5331308" cy="3671408"/>
            </a:xfrm>
          </p:grpSpPr>
          <p:grpSp>
            <p:nvGrpSpPr>
              <p:cNvPr id="64" name="Shape 64"/>
              <p:cNvGrpSpPr/>
              <p:nvPr/>
            </p:nvGrpSpPr>
            <p:grpSpPr>
              <a:xfrm>
                <a:off x="72691" y="60575"/>
                <a:ext cx="5331308" cy="3671408"/>
                <a:chOff x="72691" y="60575"/>
                <a:chExt cx="5331308" cy="3671408"/>
              </a:xfrm>
            </p:grpSpPr>
            <p:sp>
              <p:nvSpPr>
                <p:cNvPr id="65" name="Shape 65"/>
                <p:cNvSpPr/>
                <p:nvPr/>
              </p:nvSpPr>
              <p:spPr>
                <a:xfrm>
                  <a:off x="72700" y="60575"/>
                  <a:ext cx="5331299" cy="3671399"/>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lIns="91425" tIns="91425" rIns="91425" bIns="91425" anchor="ctr" anchorCtr="0">
                  <a:noAutofit/>
                </a:bodyPr>
                <a:lstStyle/>
                <a:p>
                  <a:pPr>
                    <a:spcBef>
                      <a:spcPts val="0"/>
                    </a:spcBef>
                    <a:buNone/>
                  </a:pPr>
                  <a:endParaRPr/>
                </a:p>
              </p:txBody>
            </p:sp>
            <p:sp>
              <p:nvSpPr>
                <p:cNvPr id="66" name="Shape 66"/>
                <p:cNvSpPr/>
                <p:nvPr/>
              </p:nvSpPr>
              <p:spPr>
                <a:xfrm>
                  <a:off x="72691" y="60583"/>
                  <a:ext cx="557400" cy="3671399"/>
                </a:xfrm>
                <a:prstGeom prst="rect">
                  <a:avLst/>
                </a:prstGeom>
                <a:no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67" name="Shape 67"/>
              <p:cNvSpPr txBox="1"/>
              <p:nvPr/>
            </p:nvSpPr>
            <p:spPr>
              <a:xfrm rot="-5400000">
                <a:off x="-1472150" y="1617574"/>
                <a:ext cx="3647100" cy="557400"/>
              </a:xfrm>
              <a:prstGeom prst="rect">
                <a:avLst/>
              </a:prstGeom>
              <a:noFill/>
              <a:ln>
                <a:noFill/>
              </a:ln>
            </p:spPr>
            <p:txBody>
              <a:bodyPr lIns="91425" tIns="91425" rIns="91425" bIns="91425" anchor="ctr" anchorCtr="0">
                <a:noAutofit/>
              </a:bodyPr>
              <a:lstStyle/>
              <a:p>
                <a:pPr lvl="0" algn="ctr" rtl="0">
                  <a:spcBef>
                    <a:spcPts val="0"/>
                  </a:spcBef>
                  <a:buNone/>
                </a:pPr>
                <a:r>
                  <a:rPr lang="en" sz="2000" b="1" dirty="0"/>
                  <a:t>Verification Team</a:t>
                </a:r>
              </a:p>
            </p:txBody>
          </p:sp>
        </p:grpSp>
        <p:grpSp>
          <p:nvGrpSpPr>
            <p:cNvPr id="68" name="Shape 68"/>
            <p:cNvGrpSpPr/>
            <p:nvPr/>
          </p:nvGrpSpPr>
          <p:grpSpPr>
            <a:xfrm>
              <a:off x="1114800" y="593575"/>
              <a:ext cx="4059024" cy="484500"/>
              <a:chOff x="622042" y="460425"/>
              <a:chExt cx="4059024" cy="484500"/>
            </a:xfrm>
          </p:grpSpPr>
          <p:sp>
            <p:nvSpPr>
              <p:cNvPr id="69" name="Shape 69"/>
              <p:cNvSpPr/>
              <p:nvPr/>
            </p:nvSpPr>
            <p:spPr>
              <a:xfrm>
                <a:off x="622042" y="472550"/>
                <a:ext cx="1853700" cy="46050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25" tIns="91425" rIns="91425" bIns="91425" anchor="ctr" anchorCtr="0">
                <a:noAutofit/>
              </a:bodyPr>
              <a:lstStyle/>
              <a:p>
                <a:pPr lvl="0" rtl="0">
                  <a:spcBef>
                    <a:spcPts val="0"/>
                  </a:spcBef>
                  <a:buNone/>
                </a:pPr>
                <a:r>
                  <a:rPr lang="en" dirty="0"/>
                  <a:t>Call Report Contacts</a:t>
                </a:r>
              </a:p>
            </p:txBody>
          </p:sp>
          <p:sp>
            <p:nvSpPr>
              <p:cNvPr id="70" name="Shape 70"/>
              <p:cNvSpPr/>
              <p:nvPr/>
            </p:nvSpPr>
            <p:spPr>
              <a:xfrm>
                <a:off x="2980666" y="460425"/>
                <a:ext cx="1700399" cy="48450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25" tIns="91425" rIns="91425" bIns="91425" anchor="ctr" anchorCtr="0">
                <a:noAutofit/>
              </a:bodyPr>
              <a:lstStyle/>
              <a:p>
                <a:pPr lvl="0" rtl="0">
                  <a:spcBef>
                    <a:spcPts val="0"/>
                  </a:spcBef>
                  <a:buNone/>
                </a:pPr>
                <a:r>
                  <a:rPr lang="en" dirty="0"/>
                  <a:t>Update Comments</a:t>
                </a:r>
              </a:p>
            </p:txBody>
          </p:sp>
          <p:cxnSp>
            <p:nvCxnSpPr>
              <p:cNvPr id="71" name="Shape 71"/>
              <p:cNvCxnSpPr>
                <a:stCxn id="69" idx="3"/>
                <a:endCxn id="70" idx="1"/>
              </p:cNvCxnSpPr>
              <p:nvPr/>
            </p:nvCxnSpPr>
            <p:spPr>
              <a:xfrm>
                <a:off x="2475742" y="702800"/>
                <a:ext cx="504900" cy="0"/>
              </a:xfrm>
              <a:prstGeom prst="straightConnector1">
                <a:avLst/>
              </a:prstGeom>
              <a:noFill/>
              <a:ln w="19050" cap="flat">
                <a:solidFill>
                  <a:srgbClr val="000000"/>
                </a:solidFill>
                <a:prstDash val="solid"/>
                <a:round/>
                <a:headEnd type="none" w="lg" len="lg"/>
                <a:tailEnd type="triangle" w="lg" len="lg"/>
              </a:ln>
            </p:spPr>
          </p:cxnSp>
        </p:grpSp>
        <p:cxnSp>
          <p:nvCxnSpPr>
            <p:cNvPr id="72" name="Shape 72"/>
            <p:cNvCxnSpPr>
              <a:stCxn id="73" idx="2"/>
            </p:cNvCxnSpPr>
            <p:nvPr/>
          </p:nvCxnSpPr>
          <p:spPr>
            <a:xfrm>
              <a:off x="7968564" y="1156975"/>
              <a:ext cx="0" cy="708899"/>
            </a:xfrm>
            <a:prstGeom prst="straightConnector1">
              <a:avLst/>
            </a:prstGeom>
            <a:noFill/>
            <a:ln w="19050" cap="flat">
              <a:solidFill>
                <a:srgbClr val="000000"/>
              </a:solidFill>
              <a:prstDash val="solid"/>
              <a:round/>
              <a:headEnd type="none" w="lg" len="lg"/>
              <a:tailEnd type="triangle" w="lg" len="lg"/>
            </a:ln>
          </p:spPr>
        </p:cxnSp>
        <p:sp>
          <p:nvSpPr>
            <p:cNvPr id="73" name="Shape 73"/>
            <p:cNvSpPr/>
            <p:nvPr/>
          </p:nvSpPr>
          <p:spPr>
            <a:xfrm>
              <a:off x="6881964" y="514675"/>
              <a:ext cx="2173199" cy="642300"/>
            </a:xfrm>
            <a:prstGeom prst="roundRect">
              <a:avLst>
                <a:gd name="adj" fmla="val 16667"/>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lIns="91425" tIns="91425" rIns="91425" bIns="91425" anchor="ctr" anchorCtr="0">
              <a:noAutofit/>
            </a:bodyPr>
            <a:lstStyle/>
            <a:p>
              <a:pPr lvl="0" algn="ctr" rtl="0">
                <a:spcBef>
                  <a:spcPts val="0"/>
                </a:spcBef>
                <a:buNone/>
              </a:pPr>
              <a:r>
                <a:rPr lang="en" b="1" dirty="0"/>
                <a:t>Comment Approvers</a:t>
              </a:r>
            </a:p>
          </p:txBody>
        </p:sp>
        <p:sp>
          <p:nvSpPr>
            <p:cNvPr id="74" name="Shape 74"/>
            <p:cNvSpPr/>
            <p:nvPr/>
          </p:nvSpPr>
          <p:spPr>
            <a:xfrm>
              <a:off x="6910431" y="1878049"/>
              <a:ext cx="2173199" cy="642300"/>
            </a:xfrm>
            <a:prstGeom prst="roundRect">
              <a:avLst>
                <a:gd name="adj" fmla="val 16667"/>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lIns="91425" tIns="91425" rIns="91425" bIns="91425" anchor="ctr" anchorCtr="0">
              <a:noAutofit/>
            </a:bodyPr>
            <a:lstStyle/>
            <a:p>
              <a:pPr lvl="0" algn="ctr" rtl="0">
                <a:spcBef>
                  <a:spcPts val="0"/>
                </a:spcBef>
                <a:buNone/>
              </a:pPr>
              <a:r>
                <a:rPr lang="en" b="1"/>
                <a:t>Dispatch Team</a:t>
              </a:r>
            </a:p>
          </p:txBody>
        </p:sp>
        <p:sp>
          <p:nvSpPr>
            <p:cNvPr id="75" name="Shape 75"/>
            <p:cNvSpPr/>
            <p:nvPr/>
          </p:nvSpPr>
          <p:spPr>
            <a:xfrm>
              <a:off x="5409375" y="4744700"/>
              <a:ext cx="3674099" cy="1725899"/>
            </a:xfrm>
            <a:prstGeom prst="round2DiagRect">
              <a:avLst>
                <a:gd name="adj1" fmla="val 16667"/>
                <a:gd name="adj2" fmla="val 0"/>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lIns="91425" tIns="91425" rIns="91425" bIns="91425" anchor="ctr" anchorCtr="0">
              <a:noAutofit/>
            </a:bodyPr>
            <a:lstStyle/>
            <a:p>
              <a:pPr lvl="0" rtl="0">
                <a:spcBef>
                  <a:spcPts val="0"/>
                </a:spcBef>
                <a:buNone/>
              </a:pPr>
              <a:r>
                <a:rPr lang="en" dirty="0"/>
                <a:t>District-specific list of reports containing:</a:t>
              </a:r>
              <a:br>
                <a:rPr lang="en" dirty="0"/>
              </a:br>
              <a:r>
                <a:rPr lang="en" dirty="0"/>
                <a:t>* Aid organizations that were informed of the reports. </a:t>
              </a:r>
              <a:br>
                <a:rPr lang="en" dirty="0"/>
              </a:br>
              <a:r>
                <a:rPr lang="en" dirty="0"/>
                <a:t>*  Timeline of when the organizations plan to respond to the reports</a:t>
              </a:r>
            </a:p>
          </p:txBody>
        </p:sp>
        <p:sp>
          <p:nvSpPr>
            <p:cNvPr id="76" name="Shape 76"/>
            <p:cNvSpPr/>
            <p:nvPr/>
          </p:nvSpPr>
          <p:spPr>
            <a:xfrm>
              <a:off x="904012" y="1723575"/>
              <a:ext cx="3228600" cy="1144799"/>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25" tIns="91425" rIns="91425" bIns="91425" anchor="ctr" anchorCtr="0">
              <a:noAutofit/>
            </a:bodyPr>
            <a:lstStyle/>
            <a:p>
              <a:pPr lvl="0" rtl="0">
                <a:spcBef>
                  <a:spcPts val="0"/>
                </a:spcBef>
                <a:buNone/>
              </a:pPr>
              <a:r>
                <a:rPr lang="en" dirty="0"/>
                <a:t>Call contacts to ask if any organization has responded yet </a:t>
              </a:r>
            </a:p>
          </p:txBody>
        </p:sp>
        <p:cxnSp>
          <p:nvCxnSpPr>
            <p:cNvPr id="77" name="Shape 77"/>
            <p:cNvCxnSpPr>
              <a:stCxn id="74" idx="2"/>
              <a:endCxn id="75" idx="3"/>
            </p:cNvCxnSpPr>
            <p:nvPr/>
          </p:nvCxnSpPr>
          <p:spPr>
            <a:xfrm rot="5400000">
              <a:off x="6509481" y="3257299"/>
              <a:ext cx="2224500" cy="750600"/>
            </a:xfrm>
            <a:prstGeom prst="bentConnector3">
              <a:avLst>
                <a:gd name="adj1" fmla="val 49997"/>
              </a:avLst>
            </a:prstGeom>
            <a:noFill/>
            <a:ln w="19050" cap="flat">
              <a:solidFill>
                <a:srgbClr val="000000"/>
              </a:solidFill>
              <a:prstDash val="solid"/>
              <a:round/>
              <a:headEnd type="none" w="lg" len="lg"/>
              <a:tailEnd type="none" w="lg" len="lg"/>
            </a:ln>
          </p:spPr>
        </p:cxnSp>
        <p:cxnSp>
          <p:nvCxnSpPr>
            <p:cNvPr id="78" name="Shape 78"/>
            <p:cNvCxnSpPr/>
            <p:nvPr/>
          </p:nvCxnSpPr>
          <p:spPr>
            <a:xfrm>
              <a:off x="7242385" y="4131764"/>
              <a:ext cx="0" cy="290700"/>
            </a:xfrm>
            <a:prstGeom prst="straightConnector1">
              <a:avLst/>
            </a:prstGeom>
            <a:noFill/>
            <a:ln w="19050" cap="flat">
              <a:solidFill>
                <a:srgbClr val="000000"/>
              </a:solidFill>
              <a:prstDash val="solid"/>
              <a:round/>
              <a:headEnd type="none" w="lg" len="lg"/>
              <a:tailEnd type="triangle" w="lg" len="lg"/>
            </a:ln>
          </p:spPr>
        </p:cxnSp>
        <p:sp>
          <p:nvSpPr>
            <p:cNvPr id="79" name="Shape 79"/>
            <p:cNvSpPr/>
            <p:nvPr/>
          </p:nvSpPr>
          <p:spPr>
            <a:xfrm>
              <a:off x="4640649" y="2017275"/>
              <a:ext cx="1708200" cy="55740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25" tIns="91425" rIns="91425" bIns="91425" anchor="ctr" anchorCtr="0">
              <a:noAutofit/>
            </a:bodyPr>
            <a:lstStyle/>
            <a:p>
              <a:pPr lvl="0" rtl="0">
                <a:spcBef>
                  <a:spcPts val="0"/>
                </a:spcBef>
                <a:buNone/>
              </a:pPr>
              <a:r>
                <a:rPr lang="en" dirty="0"/>
                <a:t>Update Comments</a:t>
              </a:r>
            </a:p>
          </p:txBody>
        </p:sp>
        <p:cxnSp>
          <p:nvCxnSpPr>
            <p:cNvPr id="80" name="Shape 80"/>
            <p:cNvCxnSpPr>
              <a:stCxn id="76" idx="3"/>
              <a:endCxn id="79" idx="1"/>
            </p:cNvCxnSpPr>
            <p:nvPr/>
          </p:nvCxnSpPr>
          <p:spPr>
            <a:xfrm>
              <a:off x="4132612" y="2295974"/>
              <a:ext cx="507900" cy="0"/>
            </a:xfrm>
            <a:prstGeom prst="straightConnector1">
              <a:avLst/>
            </a:prstGeom>
            <a:noFill/>
            <a:ln w="19050" cap="flat">
              <a:solidFill>
                <a:srgbClr val="000000"/>
              </a:solidFill>
              <a:prstDash val="solid"/>
              <a:round/>
              <a:headEnd type="none" w="lg" len="lg"/>
              <a:tailEnd type="triangle" w="lg" len="lg"/>
            </a:ln>
          </p:spPr>
        </p:cxnSp>
        <p:cxnSp>
          <p:nvCxnSpPr>
            <p:cNvPr id="81" name="Shape 81"/>
            <p:cNvCxnSpPr>
              <a:stCxn id="70" idx="3"/>
              <a:endCxn id="73" idx="1"/>
            </p:cNvCxnSpPr>
            <p:nvPr/>
          </p:nvCxnSpPr>
          <p:spPr>
            <a:xfrm>
              <a:off x="5173824" y="835825"/>
              <a:ext cx="1708199" cy="0"/>
            </a:xfrm>
            <a:prstGeom prst="straightConnector1">
              <a:avLst/>
            </a:prstGeom>
            <a:noFill/>
            <a:ln w="19050" cap="flat">
              <a:solidFill>
                <a:srgbClr val="000000"/>
              </a:solidFill>
              <a:prstDash val="solid"/>
              <a:round/>
              <a:headEnd type="none" w="lg" len="lg"/>
              <a:tailEnd type="triangle" w="lg" len="lg"/>
            </a:ln>
          </p:spPr>
        </p:cxnSp>
        <p:cxnSp>
          <p:nvCxnSpPr>
            <p:cNvPr id="82" name="Shape 82"/>
            <p:cNvCxnSpPr>
              <a:stCxn id="76" idx="2"/>
              <a:endCxn id="75" idx="2"/>
            </p:cNvCxnSpPr>
            <p:nvPr/>
          </p:nvCxnSpPr>
          <p:spPr>
            <a:xfrm rot="-5400000" flipH="1">
              <a:off x="2593912" y="2792774"/>
              <a:ext cx="2739600" cy="2890800"/>
            </a:xfrm>
            <a:prstGeom prst="bentConnector2">
              <a:avLst/>
            </a:prstGeom>
            <a:noFill/>
            <a:ln w="19050" cap="flat">
              <a:solidFill>
                <a:srgbClr val="000000"/>
              </a:solidFill>
              <a:prstDash val="solid"/>
              <a:round/>
              <a:headEnd type="none" w="lg" len="lg"/>
              <a:tailEnd type="none" w="lg" len="lg"/>
            </a:ln>
          </p:spPr>
        </p:cxnSp>
        <p:cxnSp>
          <p:nvCxnSpPr>
            <p:cNvPr id="83" name="Shape 83"/>
            <p:cNvCxnSpPr/>
            <p:nvPr/>
          </p:nvCxnSpPr>
          <p:spPr>
            <a:xfrm rot="10800000">
              <a:off x="3473421" y="5607487"/>
              <a:ext cx="440699" cy="299"/>
            </a:xfrm>
            <a:prstGeom prst="straightConnector1">
              <a:avLst/>
            </a:prstGeom>
            <a:noFill/>
            <a:ln w="19050" cap="flat">
              <a:solidFill>
                <a:srgbClr val="000000"/>
              </a:solidFill>
              <a:prstDash val="solid"/>
              <a:round/>
              <a:headEnd type="none" w="lg" len="lg"/>
              <a:tailEnd type="triangle" w="lg" len="lg"/>
            </a:ln>
          </p:spPr>
        </p:cxnSp>
      </p:gr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p:nvPr/>
        </p:nvSpPr>
        <p:spPr>
          <a:xfrm>
            <a:off x="4610775" y="3931804"/>
            <a:ext cx="2935199" cy="1016099"/>
          </a:xfrm>
          <a:prstGeom prst="roundRect">
            <a:avLst>
              <a:gd name="adj" fmla="val 16667"/>
            </a:avLst>
          </a:prstGeom>
          <a:noFill/>
          <a:ln w="19050" cap="flat">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b="1"/>
              <a:t>Verification Status</a:t>
            </a:r>
            <a:r>
              <a:rPr lang="en"/>
              <a:t>: </a:t>
            </a:r>
          </a:p>
          <a:p>
            <a:pPr lvl="0" rtl="0">
              <a:spcBef>
                <a:spcPts val="0"/>
              </a:spcBef>
              <a:buNone/>
            </a:pPr>
            <a:r>
              <a:rPr lang="en" sz="1200" b="1"/>
              <a:t>Verified</a:t>
            </a:r>
            <a:r>
              <a:rPr lang="en" sz="1200"/>
              <a:t>: Made contact with person mentioned in the report</a:t>
            </a:r>
          </a:p>
          <a:p>
            <a:pPr lvl="0" rtl="0">
              <a:spcBef>
                <a:spcPts val="0"/>
              </a:spcBef>
              <a:buNone/>
            </a:pPr>
            <a:r>
              <a:rPr lang="en" sz="1200" b="1"/>
              <a:t>Not verified</a:t>
            </a:r>
            <a:r>
              <a:rPr lang="en" sz="1200"/>
              <a:t>: Could not reach contact for any reason</a:t>
            </a:r>
          </a:p>
        </p:txBody>
      </p:sp>
      <p:sp>
        <p:nvSpPr>
          <p:cNvPr id="89" name="Shape 89"/>
          <p:cNvSpPr/>
          <p:nvPr/>
        </p:nvSpPr>
        <p:spPr>
          <a:xfrm>
            <a:off x="33725" y="793131"/>
            <a:ext cx="7561200" cy="4230599"/>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lIns="91425" tIns="91425" rIns="91425" bIns="91425" anchor="t" anchorCtr="0">
            <a:noAutofit/>
          </a:bodyPr>
          <a:lstStyle/>
          <a:p>
            <a:pPr lvl="0" algn="ctr" rtl="0">
              <a:spcBef>
                <a:spcPts val="0"/>
              </a:spcBef>
              <a:buNone/>
            </a:pPr>
            <a:endParaRPr sz="1600" b="1" u="sng"/>
          </a:p>
          <a:p>
            <a:pPr lvl="0" rtl="0">
              <a:spcBef>
                <a:spcPts val="0"/>
              </a:spcBef>
              <a:buNone/>
            </a:pPr>
            <a:endParaRPr sz="1600"/>
          </a:p>
          <a:p>
            <a:pPr lvl="0" rtl="0">
              <a:spcBef>
                <a:spcPts val="0"/>
              </a:spcBef>
              <a:buNone/>
            </a:pPr>
            <a:endParaRPr sz="1600"/>
          </a:p>
        </p:txBody>
      </p:sp>
      <p:sp>
        <p:nvSpPr>
          <p:cNvPr id="90" name="Shape 90"/>
          <p:cNvSpPr/>
          <p:nvPr/>
        </p:nvSpPr>
        <p:spPr>
          <a:xfrm>
            <a:off x="547675" y="135701"/>
            <a:ext cx="1956900" cy="348600"/>
          </a:xfrm>
          <a:prstGeom prst="round2DiagRect">
            <a:avLst>
              <a:gd name="adj1" fmla="val 16667"/>
              <a:gd name="adj2" fmla="val 0"/>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lIns="91425" tIns="91425" rIns="91425" bIns="91425" anchor="t" anchorCtr="0">
            <a:noAutofit/>
          </a:bodyPr>
          <a:lstStyle/>
          <a:p>
            <a:pPr lvl="0" algn="ctr" rtl="0">
              <a:spcBef>
                <a:spcPts val="0"/>
              </a:spcBef>
              <a:buNone/>
            </a:pPr>
            <a:r>
              <a:rPr lang="en" sz="1200"/>
              <a:t>New Comments</a:t>
            </a:r>
          </a:p>
        </p:txBody>
      </p:sp>
      <p:sp>
        <p:nvSpPr>
          <p:cNvPr id="91" name="Shape 91"/>
          <p:cNvSpPr/>
          <p:nvPr/>
        </p:nvSpPr>
        <p:spPr>
          <a:xfrm>
            <a:off x="671448" y="1221447"/>
            <a:ext cx="1693200" cy="4737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lIns="91425" tIns="91425" rIns="91425" bIns="91425" anchor="ctr" anchorCtr="0">
            <a:noAutofit/>
          </a:bodyPr>
          <a:lstStyle/>
          <a:p>
            <a:pPr lvl="0" rtl="0">
              <a:spcBef>
                <a:spcPts val="0"/>
              </a:spcBef>
              <a:buNone/>
            </a:pPr>
            <a:r>
              <a:rPr lang="en" sz="1200" dirty="0"/>
              <a:t>Update Verification Status </a:t>
            </a:r>
          </a:p>
        </p:txBody>
      </p:sp>
      <p:sp>
        <p:nvSpPr>
          <p:cNvPr id="92" name="Shape 92"/>
          <p:cNvSpPr/>
          <p:nvPr/>
        </p:nvSpPr>
        <p:spPr>
          <a:xfrm>
            <a:off x="57975" y="826176"/>
            <a:ext cx="436200" cy="417060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lIns="91425" tIns="91425" rIns="91425" bIns="91425" anchor="t" anchorCtr="0">
            <a:noAutofit/>
          </a:bodyPr>
          <a:lstStyle/>
          <a:p>
            <a:pPr lvl="0" rtl="0">
              <a:spcBef>
                <a:spcPts val="0"/>
              </a:spcBef>
              <a:buNone/>
            </a:pPr>
            <a:endParaRPr/>
          </a:p>
        </p:txBody>
      </p:sp>
      <p:sp>
        <p:nvSpPr>
          <p:cNvPr id="93" name="Shape 93"/>
          <p:cNvSpPr/>
          <p:nvPr/>
        </p:nvSpPr>
        <p:spPr>
          <a:xfrm>
            <a:off x="4298787" y="1221447"/>
            <a:ext cx="1248899" cy="4737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lIns="91425" tIns="91425" rIns="91425" bIns="91425" anchor="ctr" anchorCtr="0">
            <a:noAutofit/>
          </a:bodyPr>
          <a:lstStyle/>
          <a:p>
            <a:pPr lvl="0" rtl="0">
              <a:spcBef>
                <a:spcPts val="0"/>
              </a:spcBef>
              <a:buNone/>
            </a:pPr>
            <a:r>
              <a:rPr lang="en" sz="1200"/>
              <a:t>Update Actionable Status</a:t>
            </a:r>
          </a:p>
        </p:txBody>
      </p:sp>
      <p:sp>
        <p:nvSpPr>
          <p:cNvPr id="94" name="Shape 94"/>
          <p:cNvSpPr txBox="1"/>
          <p:nvPr/>
        </p:nvSpPr>
        <p:spPr>
          <a:xfrm rot="-5400000">
            <a:off x="-1789499" y="2732203"/>
            <a:ext cx="4130999" cy="411899"/>
          </a:xfrm>
          <a:prstGeom prst="rect">
            <a:avLst/>
          </a:prstGeom>
          <a:noFill/>
          <a:ln>
            <a:noFill/>
          </a:ln>
        </p:spPr>
        <p:txBody>
          <a:bodyPr lIns="91425" tIns="91425" rIns="91425" bIns="91425" anchor="ctr" anchorCtr="0">
            <a:noAutofit/>
          </a:bodyPr>
          <a:lstStyle/>
          <a:p>
            <a:pPr lvl="0" algn="ctr" rtl="0">
              <a:spcBef>
                <a:spcPts val="0"/>
              </a:spcBef>
              <a:buNone/>
            </a:pPr>
            <a:r>
              <a:rPr lang="en" sz="2000" b="1"/>
              <a:t>Comment Approvers</a:t>
            </a:r>
          </a:p>
        </p:txBody>
      </p:sp>
      <p:sp>
        <p:nvSpPr>
          <p:cNvPr id="95" name="Shape 95"/>
          <p:cNvSpPr/>
          <p:nvPr/>
        </p:nvSpPr>
        <p:spPr>
          <a:xfrm>
            <a:off x="4574425" y="3794424"/>
            <a:ext cx="2935199" cy="1153499"/>
          </a:xfrm>
          <a:prstGeom prst="roundRect">
            <a:avLst>
              <a:gd name="adj"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91425" tIns="91425" rIns="91425" bIns="91425" anchor="ctr" anchorCtr="0">
            <a:noAutofit/>
          </a:bodyPr>
          <a:lstStyle/>
          <a:p>
            <a:pPr lvl="0" rtl="0">
              <a:spcBef>
                <a:spcPts val="0"/>
              </a:spcBef>
              <a:buNone/>
            </a:pPr>
            <a:r>
              <a:rPr lang="en" b="1" dirty="0"/>
              <a:t>Verification Status</a:t>
            </a:r>
            <a:r>
              <a:rPr lang="en" dirty="0"/>
              <a:t>: </a:t>
            </a:r>
          </a:p>
          <a:p>
            <a:pPr lvl="0" rtl="0">
              <a:spcBef>
                <a:spcPts val="0"/>
              </a:spcBef>
              <a:buNone/>
            </a:pPr>
            <a:r>
              <a:rPr lang="en" sz="1200" b="1" dirty="0"/>
              <a:t>Verified</a:t>
            </a:r>
            <a:r>
              <a:rPr lang="en" sz="1200" dirty="0"/>
              <a:t>: Made contact with person mentioned in the report,</a:t>
            </a:r>
          </a:p>
          <a:p>
            <a:pPr lvl="0" rtl="0">
              <a:spcBef>
                <a:spcPts val="0"/>
              </a:spcBef>
              <a:buNone/>
            </a:pPr>
            <a:r>
              <a:rPr lang="en" sz="1200" b="1" dirty="0"/>
              <a:t>Not verified</a:t>
            </a:r>
            <a:r>
              <a:rPr lang="en" sz="1200" dirty="0"/>
              <a:t>: Could not reach contact for any reason</a:t>
            </a:r>
          </a:p>
        </p:txBody>
      </p:sp>
      <p:sp>
        <p:nvSpPr>
          <p:cNvPr id="96" name="Shape 96"/>
          <p:cNvSpPr/>
          <p:nvPr/>
        </p:nvSpPr>
        <p:spPr>
          <a:xfrm>
            <a:off x="555775" y="1993725"/>
            <a:ext cx="3920700" cy="2953800"/>
          </a:xfrm>
          <a:prstGeom prst="roundRect">
            <a:avLst>
              <a:gd name="adj" fmla="val 16667"/>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lIns="91425" tIns="91425" rIns="91425" bIns="91425" anchor="ctr" anchorCtr="0">
            <a:noAutofit/>
          </a:bodyPr>
          <a:lstStyle/>
          <a:p>
            <a:pPr lvl="0" algn="ctr" rtl="0">
              <a:spcBef>
                <a:spcPts val="0"/>
              </a:spcBef>
              <a:buNone/>
            </a:pPr>
            <a:r>
              <a:rPr lang="en" b="1" dirty="0"/>
              <a:t>Actionable Status</a:t>
            </a:r>
          </a:p>
          <a:p>
            <a:pPr lvl="0" rtl="0">
              <a:spcBef>
                <a:spcPts val="0"/>
              </a:spcBef>
              <a:buNone/>
            </a:pPr>
            <a:r>
              <a:rPr lang="en" sz="1200" b="1" dirty="0"/>
              <a:t>Urgent: </a:t>
            </a:r>
          </a:p>
          <a:p>
            <a:pPr marL="457200" lvl="0" indent="-304800" rtl="0">
              <a:spcBef>
                <a:spcPts val="0"/>
              </a:spcBef>
              <a:buClr>
                <a:srgbClr val="000000"/>
              </a:buClr>
              <a:buSzPct val="100000"/>
              <a:buFont typeface="Arial"/>
              <a:buAutoNum type="alphaLcPeriod"/>
            </a:pPr>
            <a:r>
              <a:rPr lang="en" sz="1200" dirty="0"/>
              <a:t>200+ people need Food, Water, Medicines</a:t>
            </a:r>
          </a:p>
          <a:p>
            <a:pPr marL="457200" lvl="0" indent="-304800" rtl="0">
              <a:spcBef>
                <a:spcPts val="0"/>
              </a:spcBef>
              <a:buClr>
                <a:srgbClr val="000000"/>
              </a:buClr>
              <a:buSzPct val="100000"/>
              <a:buFont typeface="Arial"/>
              <a:buAutoNum type="alphaLcPeriod"/>
            </a:pPr>
            <a:r>
              <a:rPr lang="en" sz="1200" dirty="0"/>
              <a:t>Blocked roads </a:t>
            </a:r>
          </a:p>
          <a:p>
            <a:pPr marL="457200" lvl="0" indent="-304800" rtl="0">
              <a:spcBef>
                <a:spcPts val="0"/>
              </a:spcBef>
              <a:buClr>
                <a:srgbClr val="000000"/>
              </a:buClr>
              <a:buSzPct val="100000"/>
              <a:buFont typeface="Arial"/>
              <a:buAutoNum type="alphaLcPeriod"/>
            </a:pPr>
            <a:r>
              <a:rPr lang="en" sz="1200" dirty="0"/>
              <a:t>Medical rescue</a:t>
            </a:r>
          </a:p>
          <a:p>
            <a:pPr marL="457200" lvl="0" indent="-304800" rtl="0">
              <a:spcBef>
                <a:spcPts val="0"/>
              </a:spcBef>
              <a:buClr>
                <a:srgbClr val="000000"/>
              </a:buClr>
              <a:buSzPct val="100000"/>
              <a:buFont typeface="Arial"/>
              <a:buAutoNum type="alphaLcPeriod"/>
            </a:pPr>
            <a:r>
              <a:rPr lang="en" sz="1200" dirty="0"/>
              <a:t>Medical and Distribution centers need suppliers</a:t>
            </a:r>
          </a:p>
          <a:p>
            <a:pPr lvl="0" rtl="0">
              <a:spcBef>
                <a:spcPts val="0"/>
              </a:spcBef>
              <a:buNone/>
            </a:pPr>
            <a:r>
              <a:rPr lang="en" sz="1200" b="1" dirty="0"/>
              <a:t>Not-Actionable: </a:t>
            </a:r>
            <a:r>
              <a:rPr lang="en" sz="1200" dirty="0"/>
              <a:t>  </a:t>
            </a:r>
          </a:p>
          <a:p>
            <a:pPr lvl="0" rtl="0">
              <a:spcBef>
                <a:spcPts val="0"/>
              </a:spcBef>
              <a:buNone/>
            </a:pPr>
            <a:r>
              <a:rPr lang="en" sz="1200" dirty="0"/>
              <a:t>  a. Cracked/damaged buildings</a:t>
            </a:r>
          </a:p>
          <a:p>
            <a:pPr lvl="0" rtl="0">
              <a:spcBef>
                <a:spcPts val="0"/>
              </a:spcBef>
              <a:buNone/>
            </a:pPr>
            <a:r>
              <a:rPr lang="en" sz="1200" dirty="0"/>
              <a:t>  b. Electric poles fallen</a:t>
            </a:r>
          </a:p>
          <a:p>
            <a:pPr lvl="0" rtl="0">
              <a:spcBef>
                <a:spcPts val="0"/>
              </a:spcBef>
              <a:buNone/>
            </a:pPr>
            <a:r>
              <a:rPr lang="en" sz="1200" dirty="0"/>
              <a:t>  c. Walls collapsed</a:t>
            </a:r>
          </a:p>
          <a:p>
            <a:pPr lvl="0" rtl="0">
              <a:spcBef>
                <a:spcPts val="0"/>
              </a:spcBef>
              <a:buNone/>
            </a:pPr>
            <a:r>
              <a:rPr lang="en" sz="1200" dirty="0"/>
              <a:t>  d. Cracked Roads</a:t>
            </a:r>
          </a:p>
          <a:p>
            <a:pPr lvl="0" rtl="0">
              <a:spcBef>
                <a:spcPts val="0"/>
              </a:spcBef>
              <a:buNone/>
            </a:pPr>
            <a:r>
              <a:rPr lang="en" sz="1200" b="1" dirty="0"/>
              <a:t>Actionable: </a:t>
            </a:r>
          </a:p>
          <a:p>
            <a:pPr marL="457200" lvl="0" indent="-304800" rtl="0">
              <a:spcBef>
                <a:spcPts val="0"/>
              </a:spcBef>
              <a:buClr>
                <a:srgbClr val="000000"/>
              </a:buClr>
              <a:buSzPct val="100000"/>
              <a:buFont typeface="Arial"/>
              <a:buAutoNum type="alphaLcPeriod"/>
            </a:pPr>
            <a:r>
              <a:rPr lang="en" sz="1200" dirty="0"/>
              <a:t>Food/water /shelter needed in or near Kathmandu </a:t>
            </a:r>
          </a:p>
          <a:p>
            <a:pPr marL="457200" lvl="0" indent="-304800" rtl="0">
              <a:spcBef>
                <a:spcPts val="0"/>
              </a:spcBef>
              <a:buClr>
                <a:srgbClr val="000000"/>
              </a:buClr>
              <a:buSzPct val="100000"/>
              <a:buFont typeface="Arial"/>
              <a:buAutoNum type="alphaLcPeriod"/>
            </a:pPr>
            <a:r>
              <a:rPr lang="en" sz="1200" dirty="0"/>
              <a:t>EVERYTHING ELSE</a:t>
            </a:r>
          </a:p>
        </p:txBody>
      </p:sp>
      <p:sp>
        <p:nvSpPr>
          <p:cNvPr id="97" name="Shape 97"/>
          <p:cNvSpPr/>
          <p:nvPr/>
        </p:nvSpPr>
        <p:spPr>
          <a:xfrm>
            <a:off x="5702050" y="1291255"/>
            <a:ext cx="1590299" cy="3486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lIns="91425" tIns="91425" rIns="91425" bIns="91425" anchor="ctr" anchorCtr="0">
            <a:noAutofit/>
          </a:bodyPr>
          <a:lstStyle/>
          <a:p>
            <a:pPr lvl="0" rtl="0">
              <a:spcBef>
                <a:spcPts val="0"/>
              </a:spcBef>
              <a:buNone/>
            </a:pPr>
            <a:r>
              <a:rPr lang="en" sz="1200" dirty="0"/>
              <a:t>Update Action Taken</a:t>
            </a:r>
          </a:p>
        </p:txBody>
      </p:sp>
      <p:cxnSp>
        <p:nvCxnSpPr>
          <p:cNvPr id="98" name="Shape 98"/>
          <p:cNvCxnSpPr>
            <a:stCxn id="91" idx="3"/>
            <a:endCxn id="99" idx="1"/>
          </p:cNvCxnSpPr>
          <p:nvPr/>
        </p:nvCxnSpPr>
        <p:spPr>
          <a:xfrm>
            <a:off x="2364648" y="1458297"/>
            <a:ext cx="189600" cy="7200"/>
          </a:xfrm>
          <a:prstGeom prst="straightConnector1">
            <a:avLst/>
          </a:prstGeom>
          <a:noFill/>
          <a:ln w="19050" cap="flat">
            <a:solidFill>
              <a:srgbClr val="000000"/>
            </a:solidFill>
            <a:prstDash val="solid"/>
            <a:round/>
            <a:headEnd type="none" w="lg" len="lg"/>
            <a:tailEnd type="triangle" w="lg" len="lg"/>
          </a:ln>
        </p:spPr>
      </p:cxnSp>
      <p:cxnSp>
        <p:nvCxnSpPr>
          <p:cNvPr id="100" name="Shape 100"/>
          <p:cNvCxnSpPr>
            <a:stCxn id="93" idx="3"/>
            <a:endCxn id="97" idx="1"/>
          </p:cNvCxnSpPr>
          <p:nvPr/>
        </p:nvCxnSpPr>
        <p:spPr>
          <a:xfrm>
            <a:off x="5547687" y="1458297"/>
            <a:ext cx="154500" cy="7200"/>
          </a:xfrm>
          <a:prstGeom prst="straightConnector1">
            <a:avLst/>
          </a:prstGeom>
          <a:noFill/>
          <a:ln w="19050" cap="flat">
            <a:solidFill>
              <a:srgbClr val="000000"/>
            </a:solidFill>
            <a:prstDash val="solid"/>
            <a:round/>
            <a:headEnd type="none" w="lg" len="lg"/>
            <a:tailEnd type="triangle" w="lg" len="lg"/>
          </a:ln>
        </p:spPr>
      </p:cxnSp>
      <p:sp>
        <p:nvSpPr>
          <p:cNvPr id="101" name="Shape 101"/>
          <p:cNvSpPr/>
          <p:nvPr/>
        </p:nvSpPr>
        <p:spPr>
          <a:xfrm>
            <a:off x="4562300" y="2348622"/>
            <a:ext cx="2935199" cy="1360799"/>
          </a:xfrm>
          <a:prstGeom prst="roundRect">
            <a:avLst>
              <a:gd name="adj" fmla="val 16667"/>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lIns="91425" tIns="91425" rIns="91425" bIns="91425" anchor="ctr" anchorCtr="0">
            <a:noAutofit/>
          </a:bodyPr>
          <a:lstStyle/>
          <a:p>
            <a:pPr rtl="0">
              <a:spcBef>
                <a:spcPts val="0"/>
              </a:spcBef>
              <a:buNone/>
            </a:pPr>
            <a:r>
              <a:rPr lang="en" b="1" dirty="0"/>
              <a:t>Action Taken Status</a:t>
            </a:r>
            <a:r>
              <a:rPr lang="en" dirty="0"/>
              <a:t>: </a:t>
            </a:r>
          </a:p>
          <a:p>
            <a:pPr rtl="0">
              <a:spcBef>
                <a:spcPts val="0"/>
              </a:spcBef>
              <a:buNone/>
            </a:pPr>
            <a:r>
              <a:rPr lang="en" sz="1200" b="1" dirty="0"/>
              <a:t>Action Taken:</a:t>
            </a:r>
            <a:r>
              <a:rPr lang="en" sz="1200" dirty="0"/>
              <a:t> Any action has been taken to respond to report. The box should be checked, and the action taken described. </a:t>
            </a:r>
          </a:p>
          <a:p>
            <a:pPr lvl="0" rtl="0">
              <a:spcBef>
                <a:spcPts val="0"/>
              </a:spcBef>
              <a:buNone/>
            </a:pPr>
            <a:r>
              <a:rPr lang="en" sz="1200" b="1" dirty="0"/>
              <a:t>This does not change actionable status.</a:t>
            </a:r>
          </a:p>
        </p:txBody>
      </p:sp>
      <p:sp>
        <p:nvSpPr>
          <p:cNvPr id="102" name="Shape 102"/>
          <p:cNvSpPr/>
          <p:nvPr/>
        </p:nvSpPr>
        <p:spPr>
          <a:xfrm>
            <a:off x="6097275" y="1915030"/>
            <a:ext cx="799800" cy="3486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lIns="91425" tIns="91425" rIns="91425" bIns="91425" anchor="t" anchorCtr="0">
            <a:noAutofit/>
          </a:bodyPr>
          <a:lstStyle/>
          <a:p>
            <a:pPr lvl="0" rtl="0">
              <a:spcBef>
                <a:spcPts val="0"/>
              </a:spcBef>
              <a:buNone/>
            </a:pPr>
            <a:r>
              <a:rPr lang="en" sz="1200" dirty="0"/>
              <a:t>Approve</a:t>
            </a:r>
          </a:p>
        </p:txBody>
      </p:sp>
      <p:cxnSp>
        <p:nvCxnSpPr>
          <p:cNvPr id="103" name="Shape 103"/>
          <p:cNvCxnSpPr>
            <a:stCxn id="97" idx="2"/>
            <a:endCxn id="102" idx="0"/>
          </p:cNvCxnSpPr>
          <p:nvPr/>
        </p:nvCxnSpPr>
        <p:spPr>
          <a:xfrm>
            <a:off x="6497199" y="1639855"/>
            <a:ext cx="0" cy="275100"/>
          </a:xfrm>
          <a:prstGeom prst="straightConnector1">
            <a:avLst/>
          </a:prstGeom>
          <a:noFill/>
          <a:ln w="19050" cap="flat">
            <a:solidFill>
              <a:srgbClr val="000000"/>
            </a:solidFill>
            <a:prstDash val="solid"/>
            <a:round/>
            <a:headEnd type="none" w="lg" len="lg"/>
            <a:tailEnd type="triangle" w="lg" len="lg"/>
          </a:ln>
        </p:spPr>
      </p:cxnSp>
      <p:cxnSp>
        <p:nvCxnSpPr>
          <p:cNvPr id="104" name="Shape 104"/>
          <p:cNvCxnSpPr>
            <a:stCxn id="90" idx="1"/>
            <a:endCxn id="91" idx="0"/>
          </p:cNvCxnSpPr>
          <p:nvPr/>
        </p:nvCxnSpPr>
        <p:spPr>
          <a:xfrm flipH="1">
            <a:off x="1518025" y="484301"/>
            <a:ext cx="8100" cy="737100"/>
          </a:xfrm>
          <a:prstGeom prst="straightConnector1">
            <a:avLst/>
          </a:prstGeom>
          <a:noFill/>
          <a:ln w="19050" cap="flat">
            <a:solidFill>
              <a:srgbClr val="000000"/>
            </a:solidFill>
            <a:prstDash val="solid"/>
            <a:round/>
            <a:headEnd type="none" w="lg" len="lg"/>
            <a:tailEnd type="triangle" w="lg" len="lg"/>
          </a:ln>
        </p:spPr>
      </p:cxnSp>
      <p:sp>
        <p:nvSpPr>
          <p:cNvPr id="105" name="Shape 105"/>
          <p:cNvSpPr/>
          <p:nvPr/>
        </p:nvSpPr>
        <p:spPr>
          <a:xfrm>
            <a:off x="7934275" y="2405433"/>
            <a:ext cx="1175999" cy="1016099"/>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25" tIns="91425" rIns="91425" bIns="91425" anchor="ctr" anchorCtr="0">
            <a:noAutofit/>
          </a:bodyPr>
          <a:lstStyle/>
          <a:p>
            <a:pPr lvl="0" rtl="0">
              <a:spcBef>
                <a:spcPts val="0"/>
              </a:spcBef>
              <a:buNone/>
            </a:pPr>
            <a:r>
              <a:rPr lang="en" b="1"/>
              <a:t>Dispatch Team</a:t>
            </a:r>
          </a:p>
        </p:txBody>
      </p:sp>
      <p:cxnSp>
        <p:nvCxnSpPr>
          <p:cNvPr id="106" name="Shape 106"/>
          <p:cNvCxnSpPr>
            <a:stCxn id="89" idx="3"/>
            <a:endCxn id="105" idx="1"/>
          </p:cNvCxnSpPr>
          <p:nvPr/>
        </p:nvCxnSpPr>
        <p:spPr>
          <a:xfrm>
            <a:off x="7594925" y="2908431"/>
            <a:ext cx="339300" cy="5100"/>
          </a:xfrm>
          <a:prstGeom prst="straightConnector1">
            <a:avLst/>
          </a:prstGeom>
          <a:noFill/>
          <a:ln w="19050" cap="flat">
            <a:solidFill>
              <a:srgbClr val="000000"/>
            </a:solidFill>
            <a:prstDash val="solid"/>
            <a:round/>
            <a:headEnd type="none" w="lg" len="lg"/>
            <a:tailEnd type="triangle" w="lg" len="lg"/>
          </a:ln>
        </p:spPr>
      </p:cxnSp>
      <p:sp>
        <p:nvSpPr>
          <p:cNvPr id="99" name="Shape 99"/>
          <p:cNvSpPr/>
          <p:nvPr/>
        </p:nvSpPr>
        <p:spPr>
          <a:xfrm>
            <a:off x="2554150" y="1229826"/>
            <a:ext cx="1590299" cy="471599"/>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lIns="91425" tIns="91425" rIns="91425" bIns="91425" anchor="ctr" anchorCtr="0">
            <a:noAutofit/>
          </a:bodyPr>
          <a:lstStyle/>
          <a:p>
            <a:pPr lvl="0" rtl="0">
              <a:spcBef>
                <a:spcPts val="0"/>
              </a:spcBef>
              <a:buNone/>
            </a:pPr>
            <a:r>
              <a:rPr lang="en" sz="1200" dirty="0"/>
              <a:t>Update responding organization </a:t>
            </a:r>
          </a:p>
        </p:txBody>
      </p:sp>
      <p:cxnSp>
        <p:nvCxnSpPr>
          <p:cNvPr id="107" name="Shape 107"/>
          <p:cNvCxnSpPr>
            <a:stCxn id="99" idx="3"/>
            <a:endCxn id="93" idx="1"/>
          </p:cNvCxnSpPr>
          <p:nvPr/>
        </p:nvCxnSpPr>
        <p:spPr>
          <a:xfrm rot="10800000" flipH="1">
            <a:off x="4144449" y="1458426"/>
            <a:ext cx="154200" cy="7200"/>
          </a:xfrm>
          <a:prstGeom prst="straightConnector1">
            <a:avLst/>
          </a:prstGeom>
          <a:noFill/>
          <a:ln w="19050" cap="flat">
            <a:solidFill>
              <a:srgbClr val="000000"/>
            </a:solidFill>
            <a:prstDash val="solid"/>
            <a:round/>
            <a:headEnd type="none" w="lg" len="lg"/>
            <a:tailEnd type="triangle" w="lg" len="lg"/>
          </a:ln>
        </p:spPr>
      </p:cxn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grpSp>
        <p:nvGrpSpPr>
          <p:cNvPr id="112" name="Shape 112"/>
          <p:cNvGrpSpPr/>
          <p:nvPr/>
        </p:nvGrpSpPr>
        <p:grpSpPr>
          <a:xfrm>
            <a:off x="12125" y="92100"/>
            <a:ext cx="9079075" cy="4977447"/>
            <a:chOff x="0" y="110856"/>
            <a:chExt cx="9079075" cy="6646344"/>
          </a:xfrm>
        </p:grpSpPr>
        <p:sp>
          <p:nvSpPr>
            <p:cNvPr id="114" name="Shape 114"/>
            <p:cNvSpPr/>
            <p:nvPr/>
          </p:nvSpPr>
          <p:spPr>
            <a:xfrm>
              <a:off x="4601275" y="5452475"/>
              <a:ext cx="2935199" cy="1236600"/>
            </a:xfrm>
            <a:prstGeom prst="roundRect">
              <a:avLst>
                <a:gd name="adj" fmla="val 16667"/>
              </a:avLst>
            </a:prstGeom>
            <a:noFill/>
            <a:ln w="19050" cap="flat">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b="1"/>
                <a:t>Verification Status</a:t>
              </a:r>
              <a:r>
                <a:rPr lang="en"/>
                <a:t>: </a:t>
              </a:r>
            </a:p>
            <a:p>
              <a:pPr lvl="0" rtl="0">
                <a:spcBef>
                  <a:spcPts val="0"/>
                </a:spcBef>
                <a:buNone/>
              </a:pPr>
              <a:r>
                <a:rPr lang="en" sz="1200" b="1"/>
                <a:t>Verified</a:t>
              </a:r>
              <a:r>
                <a:rPr lang="en" sz="1200"/>
                <a:t>: Made contact with person mentioned in the report</a:t>
              </a:r>
            </a:p>
            <a:p>
              <a:pPr lvl="0" rtl="0">
                <a:spcBef>
                  <a:spcPts val="0"/>
                </a:spcBef>
                <a:buNone/>
              </a:pPr>
              <a:r>
                <a:rPr lang="en" sz="1200" b="1"/>
                <a:t>Not verified</a:t>
              </a:r>
              <a:r>
                <a:rPr lang="en" sz="1200"/>
                <a:t>: Could not reach contact for any reason</a:t>
              </a:r>
            </a:p>
          </p:txBody>
        </p:sp>
        <p:sp>
          <p:nvSpPr>
            <p:cNvPr id="117" name="Shape 117"/>
            <p:cNvSpPr/>
            <p:nvPr/>
          </p:nvSpPr>
          <p:spPr>
            <a:xfrm>
              <a:off x="0" y="1062900"/>
              <a:ext cx="7561200" cy="569430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91425" tIns="91425" rIns="91425" bIns="91425" anchor="t" anchorCtr="0">
              <a:noAutofit/>
            </a:bodyPr>
            <a:lstStyle/>
            <a:p>
              <a:pPr lvl="0" algn="ctr" rtl="0">
                <a:spcBef>
                  <a:spcPts val="0"/>
                </a:spcBef>
                <a:buNone/>
              </a:pPr>
              <a:endParaRPr sz="1600" b="1" u="sng" dirty="0"/>
            </a:p>
            <a:p>
              <a:pPr lvl="0" rtl="0">
                <a:spcBef>
                  <a:spcPts val="0"/>
                </a:spcBef>
                <a:buNone/>
              </a:pPr>
              <a:endParaRPr sz="1600" dirty="0"/>
            </a:p>
            <a:p>
              <a:pPr lvl="0" rtl="0">
                <a:spcBef>
                  <a:spcPts val="0"/>
                </a:spcBef>
                <a:buNone/>
              </a:pPr>
              <a:endParaRPr sz="1600" dirty="0"/>
            </a:p>
          </p:txBody>
        </p:sp>
        <p:sp>
          <p:nvSpPr>
            <p:cNvPr id="118" name="Shape 118"/>
            <p:cNvSpPr/>
            <p:nvPr/>
          </p:nvSpPr>
          <p:spPr>
            <a:xfrm>
              <a:off x="2315625" y="110856"/>
              <a:ext cx="2578199" cy="870900"/>
            </a:xfrm>
            <a:prstGeom prst="round2DiagRect">
              <a:avLst>
                <a:gd name="adj1" fmla="val 16667"/>
                <a:gd name="adj2" fmla="val 0"/>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25" tIns="91425" rIns="91425" bIns="91425" anchor="t" anchorCtr="0">
              <a:noAutofit/>
            </a:bodyPr>
            <a:lstStyle/>
            <a:p>
              <a:pPr lvl="0" algn="ctr" rtl="0">
                <a:spcBef>
                  <a:spcPts val="0"/>
                </a:spcBef>
                <a:buNone/>
              </a:pPr>
              <a:r>
                <a:rPr lang="en" sz="1200" dirty="0"/>
                <a:t>List/map of organizations active in each district along with the services they are providing </a:t>
              </a:r>
            </a:p>
          </p:txBody>
        </p:sp>
        <p:sp>
          <p:nvSpPr>
            <p:cNvPr id="119" name="Shape 119"/>
            <p:cNvSpPr/>
            <p:nvPr/>
          </p:nvSpPr>
          <p:spPr>
            <a:xfrm>
              <a:off x="546275" y="2427053"/>
              <a:ext cx="2412900" cy="12366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91425" tIns="91425" rIns="91425" bIns="91425" anchor="ctr" anchorCtr="0">
              <a:noAutofit/>
            </a:bodyPr>
            <a:lstStyle/>
            <a:p>
              <a:pPr rtl="0">
                <a:spcBef>
                  <a:spcPts val="0"/>
                </a:spcBef>
                <a:buNone/>
              </a:pPr>
              <a:r>
                <a:rPr lang="en" sz="1200" dirty="0"/>
                <a:t>Extract a list of reports and cluster them by: </a:t>
              </a:r>
              <a:br>
                <a:rPr lang="en" sz="1200" dirty="0"/>
              </a:br>
              <a:r>
                <a:rPr lang="en" sz="1200" dirty="0"/>
                <a:t>* District</a:t>
              </a:r>
            </a:p>
            <a:p>
              <a:pPr lvl="0" rtl="0">
                <a:spcBef>
                  <a:spcPts val="0"/>
                </a:spcBef>
                <a:buNone/>
              </a:pPr>
              <a:r>
                <a:rPr lang="en" sz="1200" dirty="0"/>
                <a:t>* Needs (Food/water/sanitation Vs. Medical)  </a:t>
              </a:r>
            </a:p>
          </p:txBody>
        </p:sp>
        <p:sp>
          <p:nvSpPr>
            <p:cNvPr id="120" name="Shape 120"/>
            <p:cNvSpPr/>
            <p:nvPr/>
          </p:nvSpPr>
          <p:spPr>
            <a:xfrm>
              <a:off x="48475" y="1672100"/>
              <a:ext cx="436200" cy="5076899"/>
            </a:xfrm>
            <a:prstGeom prst="rect">
              <a:avLst/>
            </a:prstGeom>
            <a:solidFill>
              <a:srgbClr val="FFFFFF"/>
            </a:solid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121" name="Shape 121"/>
            <p:cNvSpPr txBox="1"/>
            <p:nvPr/>
          </p:nvSpPr>
          <p:spPr>
            <a:xfrm rot="-5400000">
              <a:off x="-2247650" y="4037099"/>
              <a:ext cx="5028300" cy="411899"/>
            </a:xfrm>
            <a:prstGeom prst="rect">
              <a:avLst/>
            </a:prstGeom>
            <a:ln/>
          </p:spPr>
          <p:style>
            <a:lnRef idx="1">
              <a:schemeClr val="accent2"/>
            </a:lnRef>
            <a:fillRef idx="2">
              <a:schemeClr val="accent2"/>
            </a:fillRef>
            <a:effectRef idx="1">
              <a:schemeClr val="accent2"/>
            </a:effectRef>
            <a:fontRef idx="minor">
              <a:schemeClr val="dk1"/>
            </a:fontRef>
          </p:style>
          <p:txBody>
            <a:bodyPr lIns="91425" tIns="91425" rIns="91425" bIns="91425" anchor="ctr" anchorCtr="0">
              <a:noAutofit/>
            </a:bodyPr>
            <a:lstStyle/>
            <a:p>
              <a:pPr lvl="0" algn="ctr" rtl="0">
                <a:spcBef>
                  <a:spcPts val="0"/>
                </a:spcBef>
                <a:buNone/>
              </a:pPr>
              <a:r>
                <a:rPr lang="en" sz="2000" b="1" dirty="0"/>
                <a:t>Dispatch Team</a:t>
              </a:r>
            </a:p>
          </p:txBody>
        </p:sp>
        <p:cxnSp>
          <p:nvCxnSpPr>
            <p:cNvPr id="122" name="Shape 122"/>
            <p:cNvCxnSpPr/>
            <p:nvPr/>
          </p:nvCxnSpPr>
          <p:spPr>
            <a:xfrm>
              <a:off x="3604725" y="967818"/>
              <a:ext cx="0" cy="2100300"/>
            </a:xfrm>
            <a:prstGeom prst="straightConnector1">
              <a:avLst/>
            </a:prstGeom>
            <a:noFill/>
            <a:ln w="19050" cap="flat">
              <a:solidFill>
                <a:schemeClr val="dk2"/>
              </a:solidFill>
              <a:prstDash val="solid"/>
              <a:round/>
              <a:headEnd type="none" w="lg" len="lg"/>
              <a:tailEnd type="none" w="lg" len="lg"/>
            </a:ln>
          </p:spPr>
        </p:cxnSp>
        <p:cxnSp>
          <p:nvCxnSpPr>
            <p:cNvPr id="123" name="Shape 123"/>
            <p:cNvCxnSpPr>
              <a:stCxn id="119" idx="3"/>
            </p:cNvCxnSpPr>
            <p:nvPr/>
          </p:nvCxnSpPr>
          <p:spPr>
            <a:xfrm>
              <a:off x="2959175" y="3045353"/>
              <a:ext cx="1553400" cy="0"/>
            </a:xfrm>
            <a:prstGeom prst="straightConnector1">
              <a:avLst/>
            </a:prstGeom>
            <a:noFill/>
            <a:ln w="19050" cap="flat">
              <a:solidFill>
                <a:schemeClr val="dk2"/>
              </a:solidFill>
              <a:prstDash val="solid"/>
              <a:round/>
              <a:headEnd type="none" w="lg" len="lg"/>
              <a:tailEnd type="triangle" w="lg" len="lg"/>
            </a:ln>
          </p:spPr>
        </p:cxnSp>
        <p:sp>
          <p:nvSpPr>
            <p:cNvPr id="124" name="Shape 124"/>
            <p:cNvSpPr/>
            <p:nvPr/>
          </p:nvSpPr>
          <p:spPr>
            <a:xfrm>
              <a:off x="4087150" y="1318600"/>
              <a:ext cx="3303299" cy="34425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91425" tIns="91425" rIns="91425" bIns="91425" anchor="t" anchorCtr="0">
              <a:noAutofit/>
            </a:bodyPr>
            <a:lstStyle/>
            <a:p>
              <a:pPr rtl="0">
                <a:spcBef>
                  <a:spcPts val="0"/>
                </a:spcBef>
                <a:buNone/>
              </a:pPr>
              <a:r>
                <a:rPr lang="en" sz="1200" dirty="0"/>
                <a:t>1. Match the organizations with the reports based on location and type of need.</a:t>
              </a:r>
            </a:p>
            <a:p>
              <a:pPr rtl="0">
                <a:spcBef>
                  <a:spcPts val="0"/>
                </a:spcBef>
                <a:buNone/>
              </a:pPr>
              <a:r>
                <a:rPr lang="en" sz="1200" dirty="0"/>
                <a:t>2. Contact each organization and</a:t>
              </a:r>
            </a:p>
            <a:p>
              <a:pPr marL="457200" lvl="0" indent="-304800" rtl="0">
                <a:spcBef>
                  <a:spcPts val="0"/>
                </a:spcBef>
                <a:buClr>
                  <a:srgbClr val="000000"/>
                </a:buClr>
                <a:buSzPct val="100000"/>
                <a:buFont typeface="Arial"/>
                <a:buAutoNum type="alphaLcPeriod"/>
              </a:pPr>
              <a:r>
                <a:rPr lang="en" sz="1200" dirty="0"/>
                <a:t>Provide the reports you have received</a:t>
              </a:r>
            </a:p>
            <a:p>
              <a:pPr marL="457200" lvl="0" indent="-304800" rtl="0">
                <a:spcBef>
                  <a:spcPts val="0"/>
                </a:spcBef>
                <a:buClr>
                  <a:srgbClr val="000000"/>
                </a:buClr>
                <a:buSzPct val="100000"/>
                <a:buFont typeface="Arial"/>
                <a:buAutoNum type="alphaLcPeriod"/>
              </a:pPr>
              <a:r>
                <a:rPr lang="en" sz="1200" dirty="0"/>
                <a:t>Get a timeline of if and when they can respond </a:t>
              </a:r>
            </a:p>
            <a:p>
              <a:pPr marL="457200" lvl="0" indent="-304800" rtl="0">
                <a:spcBef>
                  <a:spcPts val="0"/>
                </a:spcBef>
                <a:buClr>
                  <a:srgbClr val="000000"/>
                </a:buClr>
                <a:buSzPct val="100000"/>
                <a:buFont typeface="Arial"/>
                <a:buAutoNum type="alphaLcPeriod"/>
              </a:pPr>
              <a:r>
                <a:rPr lang="en" sz="1200" dirty="0"/>
                <a:t>Request them to reach out to people on the ground to inform that they will be responding</a:t>
              </a:r>
            </a:p>
            <a:p>
              <a:pPr marL="457200" lvl="0" indent="-304800" rtl="0">
                <a:spcBef>
                  <a:spcPts val="0"/>
                </a:spcBef>
                <a:buClr>
                  <a:srgbClr val="000000"/>
                </a:buClr>
                <a:buSzPct val="100000"/>
                <a:buFont typeface="Arial"/>
                <a:buAutoNum type="alphaLcPeriod"/>
              </a:pPr>
              <a:r>
                <a:rPr lang="en" sz="1200" dirty="0"/>
                <a:t>Ask if they want alerts</a:t>
              </a:r>
            </a:p>
            <a:p>
              <a:pPr lvl="0" rtl="0">
                <a:spcBef>
                  <a:spcPts val="0"/>
                </a:spcBef>
                <a:buNone/>
              </a:pPr>
              <a:endParaRPr sz="1200" dirty="0"/>
            </a:p>
          </p:txBody>
        </p:sp>
        <p:cxnSp>
          <p:nvCxnSpPr>
            <p:cNvPr id="125" name="Shape 125"/>
            <p:cNvCxnSpPr/>
            <p:nvPr/>
          </p:nvCxnSpPr>
          <p:spPr>
            <a:xfrm>
              <a:off x="3754454" y="3039801"/>
              <a:ext cx="241499" cy="0"/>
            </a:xfrm>
            <a:prstGeom prst="straightConnector1">
              <a:avLst/>
            </a:prstGeom>
            <a:noFill/>
            <a:ln w="19050" cap="flat">
              <a:solidFill>
                <a:schemeClr val="dk2"/>
              </a:solidFill>
              <a:prstDash val="solid"/>
              <a:round/>
              <a:headEnd type="none" w="lg" len="lg"/>
              <a:tailEnd type="triangle" w="lg" len="lg"/>
            </a:ln>
          </p:spPr>
        </p:cxnSp>
        <p:cxnSp>
          <p:nvCxnSpPr>
            <p:cNvPr id="126" name="Shape 126"/>
            <p:cNvCxnSpPr>
              <a:stCxn id="124" idx="2"/>
            </p:cNvCxnSpPr>
            <p:nvPr/>
          </p:nvCxnSpPr>
          <p:spPr>
            <a:xfrm>
              <a:off x="5738799" y="4761100"/>
              <a:ext cx="0" cy="473100"/>
            </a:xfrm>
            <a:prstGeom prst="straightConnector1">
              <a:avLst/>
            </a:prstGeom>
            <a:noFill/>
            <a:ln w="19050" cap="flat">
              <a:solidFill>
                <a:schemeClr val="dk2"/>
              </a:solidFill>
              <a:prstDash val="solid"/>
              <a:round/>
              <a:headEnd type="none" w="lg" len="lg"/>
              <a:tailEnd type="triangle" w="lg" len="lg"/>
            </a:ln>
          </p:spPr>
        </p:cxnSp>
        <p:sp>
          <p:nvSpPr>
            <p:cNvPr id="127" name="Shape 127"/>
            <p:cNvSpPr/>
            <p:nvPr/>
          </p:nvSpPr>
          <p:spPr>
            <a:xfrm>
              <a:off x="4233175" y="5234205"/>
              <a:ext cx="3303299" cy="14247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lIns="91425" tIns="91425" rIns="91425" bIns="91425" anchor="t" anchorCtr="0">
              <a:noAutofit/>
            </a:bodyPr>
            <a:lstStyle/>
            <a:p>
              <a:pPr lvl="0" rtl="0">
                <a:spcBef>
                  <a:spcPts val="0"/>
                </a:spcBef>
                <a:buNone/>
              </a:pPr>
              <a:r>
                <a:rPr lang="en" sz="1200" dirty="0"/>
                <a:t>Update the district-specific list of reports with:</a:t>
              </a:r>
              <a:r>
                <a:rPr lang="en" sz="1200" dirty="0">
                  <a:solidFill>
                    <a:schemeClr val="dk1"/>
                  </a:solidFill>
                </a:rPr>
                <a:t/>
              </a:r>
              <a:br>
                <a:rPr lang="en" sz="1200" dirty="0">
                  <a:solidFill>
                    <a:schemeClr val="dk1"/>
                  </a:solidFill>
                </a:rPr>
              </a:br>
              <a:r>
                <a:rPr lang="en" sz="1200" dirty="0">
                  <a:solidFill>
                    <a:schemeClr val="dk1"/>
                  </a:solidFill>
                </a:rPr>
                <a:t>* Aid organizations that were informed of the reports </a:t>
              </a:r>
              <a:br>
                <a:rPr lang="en" sz="1200" dirty="0">
                  <a:solidFill>
                    <a:schemeClr val="dk1"/>
                  </a:solidFill>
                </a:rPr>
              </a:br>
              <a:r>
                <a:rPr lang="en" sz="1200" dirty="0">
                  <a:solidFill>
                    <a:schemeClr val="dk1"/>
                  </a:solidFill>
                </a:rPr>
                <a:t>*  Timeline of when the organizations plan to respond to the reports</a:t>
              </a:r>
            </a:p>
            <a:p>
              <a:pPr>
                <a:spcBef>
                  <a:spcPts val="0"/>
                </a:spcBef>
                <a:buNone/>
              </a:pPr>
              <a:endParaRPr dirty="0"/>
            </a:p>
          </p:txBody>
        </p:sp>
        <p:sp>
          <p:nvSpPr>
            <p:cNvPr id="128" name="Shape 128"/>
            <p:cNvSpPr/>
            <p:nvPr/>
          </p:nvSpPr>
          <p:spPr>
            <a:xfrm>
              <a:off x="7760575" y="5234199"/>
              <a:ext cx="1318500" cy="14247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25" tIns="91425" rIns="91425" bIns="91425" anchor="ctr" anchorCtr="0">
              <a:noAutofit/>
            </a:bodyPr>
            <a:lstStyle/>
            <a:p>
              <a:pPr>
                <a:spcBef>
                  <a:spcPts val="0"/>
                </a:spcBef>
                <a:buNone/>
              </a:pPr>
              <a:r>
                <a:rPr lang="en" b="1"/>
                <a:t>Verification Team</a:t>
              </a:r>
            </a:p>
          </p:txBody>
        </p:sp>
        <p:cxnSp>
          <p:nvCxnSpPr>
            <p:cNvPr id="129" name="Shape 129"/>
            <p:cNvCxnSpPr>
              <a:stCxn id="127" idx="3"/>
              <a:endCxn id="128" idx="1"/>
            </p:cNvCxnSpPr>
            <p:nvPr/>
          </p:nvCxnSpPr>
          <p:spPr>
            <a:xfrm>
              <a:off x="7536474" y="5946555"/>
              <a:ext cx="224100" cy="0"/>
            </a:xfrm>
            <a:prstGeom prst="straightConnector1">
              <a:avLst/>
            </a:prstGeom>
            <a:noFill/>
            <a:ln w="19050" cap="flat">
              <a:solidFill>
                <a:schemeClr val="dk2"/>
              </a:solidFill>
              <a:prstDash val="solid"/>
              <a:round/>
              <a:headEnd type="none" w="lg" len="lg"/>
              <a:tailEnd type="triangle" w="lg" len="lg"/>
            </a:ln>
          </p:spPr>
        </p:cxnSp>
      </p:grpSp>
    </p:spTree>
  </p:cSld>
  <p:clrMapOvr>
    <a:masterClrMapping/>
  </p:clrMapOvr>
  <p:transitio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696</Words>
  <Application>Microsoft Office PowerPoint</Application>
  <PresentationFormat>On-screen Show (16:9)</PresentationFormat>
  <Paragraphs>121</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simple-light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Punit</cp:lastModifiedBy>
  <cp:revision>2</cp:revision>
  <dcterms:modified xsi:type="dcterms:W3CDTF">2015-05-04T11:11:31Z</dcterms:modified>
</cp:coreProperties>
</file>